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0" r:id="rId2"/>
    <p:sldId id="321" r:id="rId3"/>
    <p:sldId id="272" r:id="rId4"/>
    <p:sldId id="303" r:id="rId5"/>
    <p:sldId id="324" r:id="rId6"/>
    <p:sldId id="310" r:id="rId7"/>
    <p:sldId id="327" r:id="rId8"/>
    <p:sldId id="325" r:id="rId9"/>
    <p:sldId id="328" r:id="rId10"/>
    <p:sldId id="326" r:id="rId11"/>
    <p:sldId id="316" r:id="rId12"/>
    <p:sldId id="329" r:id="rId13"/>
    <p:sldId id="330" r:id="rId14"/>
    <p:sldId id="331" r:id="rId15"/>
    <p:sldId id="333" r:id="rId16"/>
    <p:sldId id="332" r:id="rId17"/>
    <p:sldId id="334" r:id="rId18"/>
    <p:sldId id="304" r:id="rId19"/>
    <p:sldId id="306" r:id="rId20"/>
    <p:sldId id="335" r:id="rId21"/>
  </p:sldIdLst>
  <p:sldSz cx="9906000" cy="6858000" type="A4"/>
  <p:notesSz cx="6888163" cy="100203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0066FF"/>
    <a:srgbClr val="CC6600"/>
    <a:srgbClr val="FFFF66"/>
    <a:srgbClr val="FF0000"/>
    <a:srgbClr val="FF9900"/>
    <a:srgbClr val="3E0000"/>
    <a:srgbClr val="33CCFF"/>
    <a:srgbClr val="FF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96262" autoAdjust="0"/>
  </p:normalViewPr>
  <p:slideViewPr>
    <p:cSldViewPr>
      <p:cViewPr varScale="1">
        <p:scale>
          <a:sx n="71" d="100"/>
          <a:sy n="71" d="100"/>
        </p:scale>
        <p:origin x="-1182" y="-9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AEFF2-801F-4E61-B824-8AE70E66D8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498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B1D995-971A-40F6-B633-E74D5D7468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6322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17685C-BF3F-44EE-A09C-57395E73BC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95917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95300" y="274639"/>
            <a:ext cx="89154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F5D872-0798-4126-A561-62C50BE6E0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3568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142F0-0D9A-46CD-97C7-98C42A6B8C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7157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F058D-6FBC-43E8-9196-CBA96A2A99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3627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7FC80-A267-4A2D-8716-D4E00D0FED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049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7D13A-36E8-4B4D-8219-811BE2E1B8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58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AC1BF9-D04F-4745-A534-13B19FB968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2245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79DE9-4430-4C46-ABB6-1BF2FCBB92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4321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4833C1-3615-4B79-9BFF-98BCF505E7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0418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B97DB-DCB7-4359-8B6F-CCA055637E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633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6986547B-1CA5-47E5-8A35-A0A1C2A50A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33"/>
            </a:gs>
            <a:gs pos="100000">
              <a:srgbClr val="FFCC66"/>
            </a:gs>
          </a:gsLst>
          <a:path path="rect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0472" y="2206605"/>
            <a:ext cx="990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СЛОВОСОЧЕТАНИЕ</a:t>
            </a:r>
            <a:endParaRPr lang="ru-RU" sz="4800" b="1" dirty="0" smtClean="0">
              <a:solidFill>
                <a:srgbClr val="FF0000"/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0472" y="4653136"/>
            <a:ext cx="619268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sz="2800" b="1" dirty="0" smtClean="0">
                <a:solidFill>
                  <a:srgbClr val="993300"/>
                </a:solidFill>
                <a:latin typeface="Monotype Corsiva" pitchFamily="66" charset="0"/>
              </a:rPr>
              <a:t>Составила: преподаватель русского языка </a:t>
            </a:r>
          </a:p>
          <a:p>
            <a:pPr marL="342900" indent="-342900"/>
            <a:r>
              <a:rPr lang="ru-RU" sz="2800" b="1" dirty="0" smtClean="0">
                <a:solidFill>
                  <a:srgbClr val="993300"/>
                </a:solidFill>
                <a:latin typeface="Monotype Corsiva" pitchFamily="66" charset="0"/>
              </a:rPr>
              <a:t>и литературы </a:t>
            </a:r>
            <a:r>
              <a:rPr lang="ru-RU" sz="2800" b="1" dirty="0" err="1" smtClean="0">
                <a:solidFill>
                  <a:srgbClr val="993300"/>
                </a:solidFill>
                <a:latin typeface="Monotype Corsiva" pitchFamily="66" charset="0"/>
              </a:rPr>
              <a:t>Кокоева</a:t>
            </a:r>
            <a:r>
              <a:rPr lang="ru-RU" sz="2800" b="1" dirty="0" smtClean="0">
                <a:solidFill>
                  <a:srgbClr val="993300"/>
                </a:solidFill>
                <a:latin typeface="Monotype Corsiva" pitchFamily="66" charset="0"/>
              </a:rPr>
              <a:t> Т.С.</a:t>
            </a:r>
            <a:endParaRPr lang="ru-RU" dirty="0" smtClean="0">
              <a:solidFill>
                <a:srgbClr val="993300"/>
              </a:solidFill>
              <a:latin typeface="Monotype Corsiva" pitchFamily="66" charset="0"/>
            </a:endParaRPr>
          </a:p>
          <a:p>
            <a:pPr marL="342900" indent="-342900">
              <a:buAutoNum type="arabicPeriod"/>
            </a:pPr>
            <a:endParaRPr lang="ru-RU" sz="2800" dirty="0" smtClean="0">
              <a:solidFill>
                <a:srgbClr val="993300"/>
              </a:solidFill>
              <a:latin typeface="Monotype Corsiva" pitchFamily="66" charset="0"/>
            </a:endParaRPr>
          </a:p>
          <a:p>
            <a:pPr marL="514350" indent="-514350"/>
            <a:endParaRPr lang="ru-RU" sz="2800" dirty="0" smtClean="0">
              <a:solidFill>
                <a:srgbClr val="002060"/>
              </a:solidFill>
              <a:latin typeface="Monotype Corsiva" pitchFamily="66" charset="0"/>
            </a:endParaRPr>
          </a:p>
        </p:txBody>
      </p:sp>
      <p:pic>
        <p:nvPicPr>
          <p:cNvPr id="5" name="Picture 16" descr="C:\Users\Альбина\Pictures\Смайлы большие\MC900428113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09184" y="3281360"/>
            <a:ext cx="2952328" cy="318765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33"/>
            </a:gs>
            <a:gs pos="100000">
              <a:srgbClr val="FFCC66"/>
            </a:gs>
          </a:gsLst>
          <a:path path="rect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Горизонтальный свиток 1"/>
          <p:cNvSpPr/>
          <p:nvPr/>
        </p:nvSpPr>
        <p:spPr bwMode="auto">
          <a:xfrm>
            <a:off x="560512" y="188640"/>
            <a:ext cx="8929750" cy="1008112"/>
          </a:xfrm>
          <a:prstGeom prst="horizontalScroll">
            <a:avLst/>
          </a:prstGeom>
          <a:solidFill>
            <a:srgbClr val="FFFF66"/>
          </a:solidFill>
          <a:ln w="28575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3600" dirty="0">
                <a:solidFill>
                  <a:srgbClr val="C00000"/>
                </a:solidFill>
              </a:rPr>
              <a:t>Примыкание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2947222"/>
              </p:ext>
            </p:extLst>
          </p:nvPr>
        </p:nvGraphicFramePr>
        <p:xfrm>
          <a:off x="740911" y="1700808"/>
          <a:ext cx="8568952" cy="476859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568952"/>
              </a:tblGrid>
              <a:tr h="4768592">
                <a:tc>
                  <a:txBody>
                    <a:bodyPr/>
                    <a:lstStyle/>
                    <a:p>
                      <a:pPr algn="l"/>
                      <a:endParaRPr lang="ru-RU" sz="1800" dirty="0" smtClean="0">
                        <a:solidFill>
                          <a:srgbClr val="993300"/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Примыкание</a:t>
                      </a:r>
                      <a:r>
                        <a:rPr lang="ru-RU" sz="18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это такая связь, при которой неизменяе­мые слова (например, наречия) или неизменяемые формы слова (например, неопределённая форма глагола или деепричастие) зависят по смыслу от слов той или иной части речи.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kern="1200" dirty="0" smtClean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Например: 1) </a:t>
                      </a:r>
                      <a:r>
                        <a:rPr lang="ru-RU" sz="1800" b="1" i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приехать </a:t>
                      </a:r>
                      <a:r>
                        <a:rPr lang="ru-RU" sz="1800" b="1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вчера</a:t>
                      </a:r>
                      <a:r>
                        <a:rPr lang="ru-RU" sz="18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(в этом словосочетании наречие </a:t>
                      </a:r>
                      <a:r>
                        <a:rPr lang="ru-RU" sz="1800" b="1" i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вчера</a:t>
                      </a:r>
                      <a:r>
                        <a:rPr lang="ru-RU" sz="18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примыкает к глаголу </a:t>
                      </a:r>
                      <a:r>
                        <a:rPr lang="ru-RU" sz="1800" b="1" i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приехать);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2) </a:t>
                      </a:r>
                      <a:r>
                        <a:rPr lang="ru-RU" sz="1800" b="1" i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выйти </a:t>
                      </a:r>
                      <a:r>
                        <a:rPr lang="ru-RU" sz="1800" b="1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освежиться</a:t>
                      </a:r>
                      <a:r>
                        <a:rPr lang="ru-RU" sz="18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(в этом словосочетании неопределённая форма глагола примыкает к глаголу, обозначающему движение);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3) </a:t>
                      </a:r>
                      <a:r>
                        <a:rPr lang="ru-RU" sz="1800" b="1" i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идти </a:t>
                      </a:r>
                      <a:r>
                        <a:rPr lang="ru-RU" sz="1800" b="1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прихрамывая</a:t>
                      </a:r>
                      <a:r>
                        <a:rPr lang="ru-RU" sz="18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(в этом словосочетании деепричастие примыкает к глаголу).</a:t>
                      </a:r>
                    </a:p>
                    <a:p>
                      <a:pPr algn="l"/>
                      <a:endParaRPr lang="ru-RU" sz="1800" dirty="0" smtClean="0">
                        <a:solidFill>
                          <a:srgbClr val="993300"/>
                        </a:solidFill>
                      </a:endParaRPr>
                    </a:p>
                    <a:p>
                      <a:pPr algn="l"/>
                      <a:endParaRPr lang="ru-RU" sz="1800" dirty="0">
                        <a:solidFill>
                          <a:srgbClr val="993300"/>
                        </a:solidFill>
                      </a:endParaRPr>
                    </a:p>
                  </a:txBody>
                  <a:tcPr>
                    <a:solidFill>
                      <a:srgbClr val="FFFF6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34378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33"/>
            </a:gs>
            <a:gs pos="100000">
              <a:srgbClr val="FFCC66"/>
            </a:gs>
          </a:gsLst>
          <a:path path="rect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Горизонтальный свиток 1"/>
          <p:cNvSpPr/>
          <p:nvPr/>
        </p:nvSpPr>
        <p:spPr bwMode="auto">
          <a:xfrm>
            <a:off x="595282" y="285728"/>
            <a:ext cx="8929750" cy="785818"/>
          </a:xfrm>
          <a:prstGeom prst="horizontalScroll">
            <a:avLst/>
          </a:prstGeom>
          <a:solidFill>
            <a:srgbClr val="FFFF66"/>
          </a:solidFill>
          <a:ln w="28575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3600" dirty="0">
                <a:solidFill>
                  <a:srgbClr val="993300"/>
                </a:solidFill>
              </a:rPr>
              <a:t>Простые и сложные словосочетания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rgbClr val="993300"/>
              </a:solidFill>
              <a:effectLst/>
            </a:endParaRPr>
          </a:p>
        </p:txBody>
      </p:sp>
      <p:sp>
        <p:nvSpPr>
          <p:cNvPr id="3" name="Скругленный прямоугольник 2"/>
          <p:cNvSpPr/>
          <p:nvPr/>
        </p:nvSpPr>
        <p:spPr bwMode="auto">
          <a:xfrm>
            <a:off x="128464" y="1484784"/>
            <a:ext cx="4680520" cy="3960440"/>
          </a:xfrm>
          <a:prstGeom prst="roundRect">
            <a:avLst/>
          </a:prstGeom>
          <a:solidFill>
            <a:srgbClr val="FFFF66"/>
          </a:solidFill>
          <a:ln w="28575">
            <a:solidFill>
              <a:srgbClr val="FF99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2000" dirty="0">
                <a:solidFill>
                  <a:srgbClr val="993300"/>
                </a:solidFill>
              </a:rPr>
              <a:t>Словосочетания, состоящие из одного главного слова и одного зависимого, </a:t>
            </a:r>
            <a:r>
              <a:rPr lang="ru-RU" sz="2000" dirty="0" smtClean="0">
                <a:solidFill>
                  <a:srgbClr val="993300"/>
                </a:solidFill>
              </a:rPr>
              <a:t>называются </a:t>
            </a:r>
            <a:r>
              <a:rPr lang="ru-RU" sz="2000" dirty="0">
                <a:solidFill>
                  <a:srgbClr val="FF0000"/>
                </a:solidFill>
              </a:rPr>
              <a:t>простыми</a:t>
            </a:r>
            <a:r>
              <a:rPr lang="ru-RU" sz="2000" dirty="0">
                <a:solidFill>
                  <a:srgbClr val="993300"/>
                </a:solidFill>
              </a:rPr>
              <a:t>, например: </a:t>
            </a:r>
            <a:r>
              <a:rPr lang="ru-RU" sz="2000" i="1" dirty="0">
                <a:solidFill>
                  <a:srgbClr val="993300"/>
                </a:solidFill>
              </a:rPr>
              <a:t>голубое небо, читал книгу, хорошо выспался.</a:t>
            </a:r>
            <a:r>
              <a:rPr lang="ru-RU" sz="2000" dirty="0">
                <a:solidFill>
                  <a:srgbClr val="993300"/>
                </a:solidFill>
              </a:rPr>
              <a:t> К простым относятся также словосочетания, в которых зависимый член выражен существительным с </a:t>
            </a:r>
            <a:r>
              <a:rPr lang="ru-RU" sz="2000" dirty="0" smtClean="0">
                <a:solidFill>
                  <a:srgbClr val="993300"/>
                </a:solidFill>
              </a:rPr>
              <a:t>предлогом</a:t>
            </a:r>
            <a:r>
              <a:rPr lang="ru-RU" sz="2000" dirty="0">
                <a:solidFill>
                  <a:srgbClr val="993300"/>
                </a:solidFill>
              </a:rPr>
              <a:t>: </a:t>
            </a:r>
            <a:r>
              <a:rPr lang="ru-RU" sz="2000" i="1" dirty="0">
                <a:solidFill>
                  <a:srgbClr val="993300"/>
                </a:solidFill>
              </a:rPr>
              <a:t>еду в гости, говорили о сыне, прыгнуть через </a:t>
            </a:r>
            <a:r>
              <a:rPr lang="ru-RU" sz="2000" i="1" dirty="0" smtClean="0">
                <a:solidFill>
                  <a:srgbClr val="993300"/>
                </a:solidFill>
              </a:rPr>
              <a:t>забор</a:t>
            </a:r>
            <a:r>
              <a:rPr lang="ru-RU" sz="2000" i="1" dirty="0">
                <a:solidFill>
                  <a:srgbClr val="993300"/>
                </a:solidFill>
              </a:rPr>
              <a:t>.</a:t>
            </a:r>
            <a:endParaRPr lang="ru-RU" sz="2000" dirty="0" smtClean="0">
              <a:solidFill>
                <a:srgbClr val="993300"/>
              </a:solidFill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 bwMode="auto">
          <a:xfrm>
            <a:off x="5060157" y="1484784"/>
            <a:ext cx="4680520" cy="3960440"/>
          </a:xfrm>
          <a:prstGeom prst="roundRect">
            <a:avLst/>
          </a:prstGeom>
          <a:solidFill>
            <a:srgbClr val="FFFF66"/>
          </a:solidFill>
          <a:ln w="28575">
            <a:solidFill>
              <a:srgbClr val="FF99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algn="ctr"/>
            <a:r>
              <a:rPr lang="ru-RU" sz="2400" dirty="0">
                <a:solidFill>
                  <a:srgbClr val="993300"/>
                </a:solidFill>
              </a:rPr>
              <a:t>Словосочетания, в которых одно главное слово подчиняет себе два и более зависимых, </a:t>
            </a:r>
            <a:r>
              <a:rPr lang="ru-RU" sz="2400" dirty="0" smtClean="0">
                <a:solidFill>
                  <a:srgbClr val="993300"/>
                </a:solidFill>
              </a:rPr>
              <a:t>называются </a:t>
            </a:r>
            <a:r>
              <a:rPr lang="ru-RU" sz="2400" dirty="0">
                <a:solidFill>
                  <a:srgbClr val="FF0000"/>
                </a:solidFill>
              </a:rPr>
              <a:t>сложными</a:t>
            </a:r>
            <a:r>
              <a:rPr lang="ru-RU" sz="2400" dirty="0" smtClean="0">
                <a:solidFill>
                  <a:srgbClr val="993300"/>
                </a:solidFill>
              </a:rPr>
              <a:t>.</a:t>
            </a:r>
          </a:p>
          <a:p>
            <a:pPr algn="ctr"/>
            <a:r>
              <a:rPr lang="ru-RU" sz="2000" dirty="0">
                <a:solidFill>
                  <a:srgbClr val="993300"/>
                </a:solidFill>
              </a:rPr>
              <a:t>Например: </a:t>
            </a:r>
            <a:r>
              <a:rPr lang="ru-RU" sz="2000" i="1" dirty="0">
                <a:solidFill>
                  <a:srgbClr val="993300"/>
                </a:solidFill>
              </a:rPr>
              <a:t>чистое голубое небо, долго читал книгу, вчера</a:t>
            </a:r>
            <a:r>
              <a:rPr lang="ru-RU" sz="2000" dirty="0">
                <a:solidFill>
                  <a:srgbClr val="993300"/>
                </a:solidFill>
              </a:rPr>
              <a:t> </a:t>
            </a:r>
            <a:r>
              <a:rPr lang="ru-RU" sz="2000" i="1" dirty="0">
                <a:solidFill>
                  <a:srgbClr val="993300"/>
                </a:solidFill>
              </a:rPr>
              <a:t>хорошо выспался, теперь готов </a:t>
            </a:r>
            <a:r>
              <a:rPr lang="ru-RU" sz="2000" dirty="0">
                <a:solidFill>
                  <a:srgbClr val="993300"/>
                </a:solidFill>
              </a:rPr>
              <a:t> </a:t>
            </a:r>
            <a:r>
              <a:rPr lang="ru-RU" sz="2000" i="1" dirty="0" smtClean="0">
                <a:solidFill>
                  <a:srgbClr val="993300"/>
                </a:solidFill>
              </a:rPr>
              <a:t>на  </a:t>
            </a:r>
            <a:r>
              <a:rPr lang="ru-RU" sz="2000" i="1" dirty="0">
                <a:solidFill>
                  <a:srgbClr val="993300"/>
                </a:solidFill>
              </a:rPr>
              <a:t>всё, прекрасная книга о подростках.</a:t>
            </a:r>
            <a:endParaRPr lang="ru-RU" sz="2000" dirty="0">
              <a:solidFill>
                <a:srgbClr val="993300"/>
              </a:solidFill>
            </a:endParaRPr>
          </a:p>
          <a:p>
            <a:pPr lvl="0" algn="ctr"/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993300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33"/>
            </a:gs>
            <a:gs pos="100000">
              <a:srgbClr val="FFCC66"/>
            </a:gs>
          </a:gsLst>
          <a:path path="rect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Горизонтальный свиток 1"/>
          <p:cNvSpPr/>
          <p:nvPr/>
        </p:nvSpPr>
        <p:spPr bwMode="auto">
          <a:xfrm>
            <a:off x="595282" y="285728"/>
            <a:ext cx="8929750" cy="785818"/>
          </a:xfrm>
          <a:prstGeom prst="horizontalScroll">
            <a:avLst/>
          </a:prstGeom>
          <a:solidFill>
            <a:srgbClr val="FFFF66"/>
          </a:solidFill>
          <a:ln w="28575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3600" dirty="0" smtClean="0">
                <a:solidFill>
                  <a:srgbClr val="993300"/>
                </a:solidFill>
              </a:rPr>
              <a:t>Прочитайте, исправьте ошибки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rgbClr val="993300"/>
              </a:soli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20552" y="2521059"/>
            <a:ext cx="828092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ru-RU" dirty="0">
                <a:solidFill>
                  <a:srgbClr val="993300"/>
                </a:solidFill>
              </a:rPr>
              <a:t>Грозовыми тучи нависли над землей, блеснула яркую молния, раздался сильному удар грома.</a:t>
            </a:r>
          </a:p>
        </p:txBody>
      </p:sp>
    </p:spTree>
    <p:extLst>
      <p:ext uri="{BB962C8B-B14F-4D97-AF65-F5344CB8AC3E}">
        <p14:creationId xmlns:p14="http://schemas.microsoft.com/office/powerpoint/2010/main" val="34676273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33"/>
            </a:gs>
            <a:gs pos="100000">
              <a:srgbClr val="FFCC66"/>
            </a:gs>
          </a:gsLst>
          <a:path path="rect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Горизонтальный свиток 1"/>
          <p:cNvSpPr/>
          <p:nvPr/>
        </p:nvSpPr>
        <p:spPr bwMode="auto">
          <a:xfrm>
            <a:off x="344488" y="285728"/>
            <a:ext cx="9180544" cy="1415080"/>
          </a:xfrm>
          <a:prstGeom prst="horizontalScroll">
            <a:avLst/>
          </a:prstGeom>
          <a:solidFill>
            <a:srgbClr val="FFFF66"/>
          </a:solidFill>
          <a:ln w="28575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3200" dirty="0" smtClean="0">
                <a:solidFill>
                  <a:srgbClr val="993300"/>
                </a:solidFill>
              </a:rPr>
              <a:t>Проверьте, выпишите словосочетания сущ. + прил.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993300"/>
              </a:soli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20552" y="2521059"/>
            <a:ext cx="8280920" cy="2597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>
                <a:solidFill>
                  <a:srgbClr val="993300"/>
                </a:solidFill>
              </a:rPr>
              <a:t>Грозовые тучи нависли над землей, блеснула яркая молния, раздался сильный удар грома.</a:t>
            </a:r>
          </a:p>
          <a:p>
            <a:pPr algn="just">
              <a:lnSpc>
                <a:spcPct val="150000"/>
              </a:lnSpc>
              <a:buNone/>
            </a:pPr>
            <a:endParaRPr lang="ru-RU" dirty="0">
              <a:solidFill>
                <a:srgbClr val="99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2790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33"/>
            </a:gs>
            <a:gs pos="100000">
              <a:srgbClr val="FFCC66"/>
            </a:gs>
          </a:gsLst>
          <a:path path="rect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Горизонтальный свиток 1"/>
          <p:cNvSpPr/>
          <p:nvPr/>
        </p:nvSpPr>
        <p:spPr bwMode="auto">
          <a:xfrm>
            <a:off x="344488" y="285728"/>
            <a:ext cx="9180544" cy="1415080"/>
          </a:xfrm>
          <a:prstGeom prst="horizontalScroll">
            <a:avLst/>
          </a:prstGeom>
          <a:solidFill>
            <a:srgbClr val="FFFF66"/>
          </a:solidFill>
          <a:ln w="28575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3200" dirty="0">
                <a:solidFill>
                  <a:srgbClr val="0070C0"/>
                </a:solidFill>
              </a:rPr>
              <a:t>Найди ошибки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993300"/>
              </a:solidFill>
              <a:effectLst/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818541" y="1700809"/>
            <a:ext cx="8592159" cy="442535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Tx/>
              <a:buNone/>
            </a:pPr>
            <a:r>
              <a:rPr lang="ru-RU" dirty="0" smtClean="0"/>
              <a:t>грозовые тучи</a:t>
            </a:r>
          </a:p>
          <a:p>
            <a:pPr>
              <a:buFontTx/>
              <a:buNone/>
            </a:pPr>
            <a:r>
              <a:rPr lang="ru-RU" dirty="0" smtClean="0"/>
              <a:t>нависли над землей</a:t>
            </a:r>
          </a:p>
          <a:p>
            <a:pPr>
              <a:buFontTx/>
              <a:buNone/>
            </a:pPr>
            <a:r>
              <a:rPr lang="ru-RU" dirty="0" smtClean="0"/>
              <a:t>яркая молния</a:t>
            </a:r>
          </a:p>
          <a:p>
            <a:pPr>
              <a:buFontTx/>
              <a:buNone/>
            </a:pPr>
            <a:endParaRPr lang="ru-RU" dirty="0" smtClean="0"/>
          </a:p>
          <a:p>
            <a:pPr>
              <a:buFontTx/>
              <a:buNone/>
            </a:pPr>
            <a:r>
              <a:rPr lang="ru-RU" dirty="0" smtClean="0"/>
              <a:t>удар грома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18541" y="3501008"/>
            <a:ext cx="315246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раздался удар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818541" y="4720789"/>
            <a:ext cx="30983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сильный удар</a:t>
            </a:r>
            <a:endParaRPr lang="ru-RU" sz="32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4198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33"/>
            </a:gs>
            <a:gs pos="100000">
              <a:srgbClr val="FFCC66"/>
            </a:gs>
          </a:gsLst>
          <a:path path="rect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Горизонтальный свиток 1"/>
          <p:cNvSpPr/>
          <p:nvPr/>
        </p:nvSpPr>
        <p:spPr bwMode="auto">
          <a:xfrm>
            <a:off x="344488" y="285728"/>
            <a:ext cx="9180544" cy="707540"/>
          </a:xfrm>
          <a:prstGeom prst="horizontalScroll">
            <a:avLst/>
          </a:prstGeom>
          <a:solidFill>
            <a:srgbClr val="FFFF66"/>
          </a:solidFill>
          <a:ln w="28575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3200" dirty="0">
                <a:solidFill>
                  <a:srgbClr val="0070C0"/>
                </a:solidFill>
              </a:rPr>
              <a:t>Выделите главное и зависимое </a:t>
            </a:r>
            <a:r>
              <a:rPr lang="ru-RU" sz="3200" dirty="0" smtClean="0">
                <a:solidFill>
                  <a:srgbClr val="0070C0"/>
                </a:solidFill>
              </a:rPr>
              <a:t>слово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993300"/>
              </a:solidFill>
              <a:effectLst/>
            </a:endParaRPr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272480" y="1484785"/>
            <a:ext cx="4154748" cy="4525963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Tx/>
              <a:buNone/>
            </a:pPr>
            <a:r>
              <a:rPr lang="ru-RU" smtClean="0"/>
              <a:t>грозовые тучи</a:t>
            </a:r>
          </a:p>
          <a:p>
            <a:pPr>
              <a:buFontTx/>
              <a:buNone/>
            </a:pPr>
            <a:endParaRPr lang="ru-RU" smtClean="0"/>
          </a:p>
          <a:p>
            <a:pPr>
              <a:buFontTx/>
              <a:buNone/>
            </a:pPr>
            <a:r>
              <a:rPr lang="ru-RU" smtClean="0"/>
              <a:t>нависли над землей</a:t>
            </a:r>
          </a:p>
          <a:p>
            <a:pPr>
              <a:buFontTx/>
              <a:buNone/>
            </a:pPr>
            <a:endParaRPr lang="ru-RU" smtClean="0"/>
          </a:p>
          <a:p>
            <a:pPr>
              <a:buFontTx/>
              <a:buNone/>
            </a:pPr>
            <a:r>
              <a:rPr lang="ru-RU" smtClean="0"/>
              <a:t>яркая молния</a:t>
            </a:r>
          </a:p>
          <a:p>
            <a:pPr>
              <a:buFontTx/>
              <a:buNone/>
            </a:pPr>
            <a:endParaRPr lang="ru-RU" smtClean="0"/>
          </a:p>
          <a:p>
            <a:pPr>
              <a:buFontTx/>
              <a:buNone/>
            </a:pPr>
            <a:r>
              <a:rPr lang="ru-RU" smtClean="0"/>
              <a:t>удар грома</a:t>
            </a:r>
          </a:p>
          <a:p>
            <a:pPr>
              <a:buFontTx/>
              <a:buNone/>
            </a:pPr>
            <a:endParaRPr lang="ru-RU" smtClean="0"/>
          </a:p>
          <a:p>
            <a:pPr>
              <a:buFontTx/>
              <a:buNone/>
            </a:pPr>
            <a:r>
              <a:rPr lang="ru-RU" smtClean="0"/>
              <a:t>сильный удар</a:t>
            </a:r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5884898" y="860285"/>
            <a:ext cx="2986458" cy="986046"/>
            <a:chOff x="5148064" y="908720"/>
            <a:chExt cx="2756731" cy="986046"/>
          </a:xfrm>
        </p:grpSpPr>
        <p:sp>
          <p:nvSpPr>
            <p:cNvPr id="5" name="TextBox 4"/>
            <p:cNvSpPr txBox="1"/>
            <p:nvPr/>
          </p:nvSpPr>
          <p:spPr>
            <a:xfrm>
              <a:off x="5148064" y="1340768"/>
              <a:ext cx="2756731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3000" dirty="0" smtClean="0">
                  <a:solidFill>
                    <a:schemeClr val="tx2">
                      <a:lumMod val="75000"/>
                    </a:schemeClr>
                  </a:solidFill>
                </a:rPr>
                <a:t>грозовые тучи</a:t>
              </a:r>
              <a:endParaRPr lang="ru-RU" sz="3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940152" y="908720"/>
              <a:ext cx="127875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какие?</a:t>
              </a:r>
              <a:endParaRPr lang="ru-RU" dirty="0"/>
            </a:p>
          </p:txBody>
        </p:sp>
        <p:grpSp>
          <p:nvGrpSpPr>
            <p:cNvPr id="7" name="Группа 6"/>
            <p:cNvGrpSpPr/>
            <p:nvPr/>
          </p:nvGrpSpPr>
          <p:grpSpPr>
            <a:xfrm>
              <a:off x="7164288" y="1340768"/>
              <a:ext cx="144016" cy="144016"/>
              <a:chOff x="5724128" y="2420888"/>
              <a:chExt cx="144016" cy="144016"/>
            </a:xfrm>
          </p:grpSpPr>
          <p:cxnSp>
            <p:nvCxnSpPr>
              <p:cNvPr id="12" name="Прямая соединительная линия 11"/>
              <p:cNvCxnSpPr/>
              <p:nvPr/>
            </p:nvCxnSpPr>
            <p:spPr>
              <a:xfrm>
                <a:off x="5724128" y="2420888"/>
                <a:ext cx="144016" cy="144016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" name="Прямая соединительная линия 12"/>
              <p:cNvCxnSpPr/>
              <p:nvPr/>
            </p:nvCxnSpPr>
            <p:spPr>
              <a:xfrm flipV="1">
                <a:off x="5724128" y="2420888"/>
                <a:ext cx="144016" cy="144016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8" name="Группа 7"/>
            <p:cNvGrpSpPr/>
            <p:nvPr/>
          </p:nvGrpSpPr>
          <p:grpSpPr>
            <a:xfrm>
              <a:off x="5652120" y="1196752"/>
              <a:ext cx="1368152" cy="288032"/>
              <a:chOff x="5796136" y="2204864"/>
              <a:chExt cx="2016224" cy="288032"/>
            </a:xfrm>
            <a:scene3d>
              <a:camera prst="orthographicFront">
                <a:rot lat="19799994" lon="10800014" rev="21599984"/>
              </a:camera>
              <a:lightRig rig="threePt" dir="t"/>
            </a:scene3d>
          </p:grpSpPr>
          <p:cxnSp>
            <p:nvCxnSpPr>
              <p:cNvPr id="9" name="Прямая соединительная линия 8"/>
              <p:cNvCxnSpPr/>
              <p:nvPr/>
            </p:nvCxnSpPr>
            <p:spPr>
              <a:xfrm flipV="1">
                <a:off x="5796136" y="2204864"/>
                <a:ext cx="0" cy="144016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" name="Прямая соединительная линия 9"/>
              <p:cNvCxnSpPr/>
              <p:nvPr/>
            </p:nvCxnSpPr>
            <p:spPr>
              <a:xfrm>
                <a:off x="5796136" y="2204864"/>
                <a:ext cx="2016224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" name="Прямая со стрелкой 10"/>
              <p:cNvCxnSpPr/>
              <p:nvPr/>
            </p:nvCxnSpPr>
            <p:spPr>
              <a:xfrm>
                <a:off x="7812360" y="2204864"/>
                <a:ext cx="0" cy="28803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4" name="Группа 13"/>
          <p:cNvGrpSpPr/>
          <p:nvPr/>
        </p:nvGrpSpPr>
        <p:grpSpPr>
          <a:xfrm>
            <a:off x="5518464" y="1749352"/>
            <a:ext cx="4071178" cy="1058054"/>
            <a:chOff x="5148064" y="1844824"/>
            <a:chExt cx="3758011" cy="1058054"/>
          </a:xfrm>
        </p:grpSpPr>
        <p:sp>
          <p:nvSpPr>
            <p:cNvPr id="15" name="TextBox 14"/>
            <p:cNvSpPr txBox="1"/>
            <p:nvPr/>
          </p:nvSpPr>
          <p:spPr>
            <a:xfrm>
              <a:off x="5148064" y="2348880"/>
              <a:ext cx="3758011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3000" dirty="0" smtClean="0">
                  <a:solidFill>
                    <a:schemeClr val="tx2">
                      <a:lumMod val="75000"/>
                    </a:schemeClr>
                  </a:solidFill>
                </a:rPr>
                <a:t>нависли над землей</a:t>
              </a:r>
              <a:endParaRPr lang="ru-RU" sz="3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grpSp>
          <p:nvGrpSpPr>
            <p:cNvPr id="16" name="Группа 15"/>
            <p:cNvGrpSpPr/>
            <p:nvPr/>
          </p:nvGrpSpPr>
          <p:grpSpPr>
            <a:xfrm>
              <a:off x="5724128" y="2420888"/>
              <a:ext cx="144016" cy="144016"/>
              <a:chOff x="5724128" y="2420888"/>
              <a:chExt cx="144016" cy="144016"/>
            </a:xfrm>
          </p:grpSpPr>
          <p:cxnSp>
            <p:nvCxnSpPr>
              <p:cNvPr id="22" name="Прямая соединительная линия 21"/>
              <p:cNvCxnSpPr/>
              <p:nvPr/>
            </p:nvCxnSpPr>
            <p:spPr>
              <a:xfrm>
                <a:off x="5724128" y="2420888"/>
                <a:ext cx="144016" cy="144016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" name="Прямая соединительная линия 22"/>
              <p:cNvCxnSpPr/>
              <p:nvPr/>
            </p:nvCxnSpPr>
            <p:spPr>
              <a:xfrm flipV="1">
                <a:off x="5724128" y="2420888"/>
                <a:ext cx="144016" cy="144016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Группа 16"/>
            <p:cNvGrpSpPr/>
            <p:nvPr/>
          </p:nvGrpSpPr>
          <p:grpSpPr>
            <a:xfrm>
              <a:off x="5796136" y="2204864"/>
              <a:ext cx="2016224" cy="288032"/>
              <a:chOff x="5796136" y="2204864"/>
              <a:chExt cx="2016224" cy="288032"/>
            </a:xfrm>
          </p:grpSpPr>
          <p:cxnSp>
            <p:nvCxnSpPr>
              <p:cNvPr id="19" name="Прямая соединительная линия 18"/>
              <p:cNvCxnSpPr/>
              <p:nvPr/>
            </p:nvCxnSpPr>
            <p:spPr>
              <a:xfrm flipV="1">
                <a:off x="5796136" y="2204864"/>
                <a:ext cx="0" cy="144016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Прямая соединительная линия 19"/>
              <p:cNvCxnSpPr/>
              <p:nvPr/>
            </p:nvCxnSpPr>
            <p:spPr>
              <a:xfrm>
                <a:off x="5796136" y="2204864"/>
                <a:ext cx="2016224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" name="Прямая со стрелкой 20"/>
              <p:cNvCxnSpPr/>
              <p:nvPr/>
            </p:nvCxnSpPr>
            <p:spPr>
              <a:xfrm>
                <a:off x="7812360" y="2204864"/>
                <a:ext cx="0" cy="28803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8" name="TextBox 17"/>
            <p:cNvSpPr txBox="1"/>
            <p:nvPr/>
          </p:nvSpPr>
          <p:spPr>
            <a:xfrm>
              <a:off x="6156176" y="1844824"/>
              <a:ext cx="167832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над чем?</a:t>
              </a:r>
              <a:endParaRPr lang="ru-RU" dirty="0"/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5556462" y="2719953"/>
            <a:ext cx="2826223" cy="986046"/>
            <a:chOff x="5220072" y="2780928"/>
            <a:chExt cx="2608821" cy="986046"/>
          </a:xfrm>
        </p:grpSpPr>
        <p:sp>
          <p:nvSpPr>
            <p:cNvPr id="25" name="TextBox 24"/>
            <p:cNvSpPr txBox="1"/>
            <p:nvPr/>
          </p:nvSpPr>
          <p:spPr>
            <a:xfrm>
              <a:off x="5220072" y="3212976"/>
              <a:ext cx="2608821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3000" dirty="0" smtClean="0">
                  <a:solidFill>
                    <a:schemeClr val="tx2">
                      <a:lumMod val="75000"/>
                    </a:schemeClr>
                  </a:solidFill>
                </a:rPr>
                <a:t>яркая молния</a:t>
              </a:r>
              <a:endParaRPr lang="ru-RU" sz="3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grpSp>
          <p:nvGrpSpPr>
            <p:cNvPr id="26" name="Группа 25"/>
            <p:cNvGrpSpPr/>
            <p:nvPr/>
          </p:nvGrpSpPr>
          <p:grpSpPr>
            <a:xfrm>
              <a:off x="7092280" y="3284984"/>
              <a:ext cx="144016" cy="144016"/>
              <a:chOff x="5724128" y="2420888"/>
              <a:chExt cx="144016" cy="144016"/>
            </a:xfrm>
          </p:grpSpPr>
          <p:cxnSp>
            <p:nvCxnSpPr>
              <p:cNvPr id="32" name="Прямая соединительная линия 31"/>
              <p:cNvCxnSpPr/>
              <p:nvPr/>
            </p:nvCxnSpPr>
            <p:spPr>
              <a:xfrm>
                <a:off x="5724128" y="2420888"/>
                <a:ext cx="144016" cy="144016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Прямая соединительная линия 32"/>
              <p:cNvCxnSpPr/>
              <p:nvPr/>
            </p:nvCxnSpPr>
            <p:spPr>
              <a:xfrm flipV="1">
                <a:off x="5724128" y="2420888"/>
                <a:ext cx="144016" cy="144016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Группа 26"/>
            <p:cNvGrpSpPr/>
            <p:nvPr/>
          </p:nvGrpSpPr>
          <p:grpSpPr>
            <a:xfrm>
              <a:off x="5652120" y="3068960"/>
              <a:ext cx="1368152" cy="288032"/>
              <a:chOff x="5796136" y="2204864"/>
              <a:chExt cx="2016224" cy="288032"/>
            </a:xfrm>
            <a:scene3d>
              <a:camera prst="orthographicFront">
                <a:rot lat="19799994" lon="10800014" rev="21599984"/>
              </a:camera>
              <a:lightRig rig="threePt" dir="t"/>
            </a:scene3d>
          </p:grpSpPr>
          <p:cxnSp>
            <p:nvCxnSpPr>
              <p:cNvPr id="29" name="Прямая соединительная линия 28"/>
              <p:cNvCxnSpPr/>
              <p:nvPr/>
            </p:nvCxnSpPr>
            <p:spPr>
              <a:xfrm flipV="1">
                <a:off x="5796136" y="2204864"/>
                <a:ext cx="0" cy="144016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" name="Прямая соединительная линия 29"/>
              <p:cNvCxnSpPr/>
              <p:nvPr/>
            </p:nvCxnSpPr>
            <p:spPr>
              <a:xfrm>
                <a:off x="5796136" y="2204864"/>
                <a:ext cx="2016224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Прямая со стрелкой 30"/>
              <p:cNvCxnSpPr/>
              <p:nvPr/>
            </p:nvCxnSpPr>
            <p:spPr>
              <a:xfrm>
                <a:off x="7812360" y="2204864"/>
                <a:ext cx="0" cy="28803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8" name="TextBox 27"/>
            <p:cNvSpPr txBox="1"/>
            <p:nvPr/>
          </p:nvSpPr>
          <p:spPr>
            <a:xfrm>
              <a:off x="6012160" y="2780928"/>
              <a:ext cx="126839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какая?</a:t>
              </a:r>
              <a:endParaRPr lang="ru-RU" dirty="0"/>
            </a:p>
          </p:txBody>
        </p:sp>
      </p:grpSp>
      <p:grpSp>
        <p:nvGrpSpPr>
          <p:cNvPr id="34" name="Группа 33"/>
          <p:cNvGrpSpPr/>
          <p:nvPr/>
        </p:nvGrpSpPr>
        <p:grpSpPr>
          <a:xfrm>
            <a:off x="5577069" y="3645024"/>
            <a:ext cx="2308196" cy="1058054"/>
            <a:chOff x="5220072" y="3645024"/>
            <a:chExt cx="2130642" cy="1058054"/>
          </a:xfrm>
        </p:grpSpPr>
        <p:sp>
          <p:nvSpPr>
            <p:cNvPr id="35" name="TextBox 34"/>
            <p:cNvSpPr txBox="1"/>
            <p:nvPr/>
          </p:nvSpPr>
          <p:spPr>
            <a:xfrm>
              <a:off x="5220072" y="4149080"/>
              <a:ext cx="2130642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3000" dirty="0" smtClean="0">
                  <a:solidFill>
                    <a:schemeClr val="tx2">
                      <a:lumMod val="75000"/>
                    </a:schemeClr>
                  </a:solidFill>
                </a:rPr>
                <a:t>удар грома</a:t>
              </a:r>
              <a:endParaRPr lang="ru-RU" sz="3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grpSp>
          <p:nvGrpSpPr>
            <p:cNvPr id="36" name="Группа 35"/>
            <p:cNvGrpSpPr/>
            <p:nvPr/>
          </p:nvGrpSpPr>
          <p:grpSpPr>
            <a:xfrm>
              <a:off x="5580112" y="4149080"/>
              <a:ext cx="144016" cy="144016"/>
              <a:chOff x="5724128" y="2420888"/>
              <a:chExt cx="144016" cy="144016"/>
            </a:xfrm>
          </p:grpSpPr>
          <p:cxnSp>
            <p:nvCxnSpPr>
              <p:cNvPr id="42" name="Прямая соединительная линия 41"/>
              <p:cNvCxnSpPr/>
              <p:nvPr/>
            </p:nvCxnSpPr>
            <p:spPr>
              <a:xfrm>
                <a:off x="5724128" y="2420888"/>
                <a:ext cx="144016" cy="144016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3" name="Прямая соединительная линия 42"/>
              <p:cNvCxnSpPr/>
              <p:nvPr/>
            </p:nvCxnSpPr>
            <p:spPr>
              <a:xfrm flipV="1">
                <a:off x="5724128" y="2420888"/>
                <a:ext cx="144016" cy="144016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37" name="Группа 36"/>
            <p:cNvGrpSpPr/>
            <p:nvPr/>
          </p:nvGrpSpPr>
          <p:grpSpPr>
            <a:xfrm>
              <a:off x="5652120" y="4005064"/>
              <a:ext cx="1008112" cy="288032"/>
              <a:chOff x="5796136" y="2204864"/>
              <a:chExt cx="2016224" cy="288032"/>
            </a:xfrm>
          </p:grpSpPr>
          <p:cxnSp>
            <p:nvCxnSpPr>
              <p:cNvPr id="39" name="Прямая соединительная линия 38"/>
              <p:cNvCxnSpPr/>
              <p:nvPr/>
            </p:nvCxnSpPr>
            <p:spPr>
              <a:xfrm flipV="1">
                <a:off x="5796136" y="2204864"/>
                <a:ext cx="0" cy="144016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Прямая соединительная линия 39"/>
              <p:cNvCxnSpPr/>
              <p:nvPr/>
            </p:nvCxnSpPr>
            <p:spPr>
              <a:xfrm>
                <a:off x="5796136" y="2204864"/>
                <a:ext cx="2016224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" name="Прямая со стрелкой 40"/>
              <p:cNvCxnSpPr/>
              <p:nvPr/>
            </p:nvCxnSpPr>
            <p:spPr>
              <a:xfrm>
                <a:off x="7812360" y="2204864"/>
                <a:ext cx="0" cy="28803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38" name="TextBox 37"/>
            <p:cNvSpPr txBox="1"/>
            <p:nvPr/>
          </p:nvSpPr>
          <p:spPr>
            <a:xfrm>
              <a:off x="5796136" y="3645024"/>
              <a:ext cx="10864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чего?</a:t>
              </a:r>
              <a:endParaRPr lang="ru-RU" dirty="0"/>
            </a:p>
          </p:txBody>
        </p:sp>
      </p:grpSp>
      <p:grpSp>
        <p:nvGrpSpPr>
          <p:cNvPr id="44" name="Группа 43"/>
          <p:cNvGrpSpPr/>
          <p:nvPr/>
        </p:nvGrpSpPr>
        <p:grpSpPr>
          <a:xfrm>
            <a:off x="5577068" y="4581128"/>
            <a:ext cx="2917850" cy="986046"/>
            <a:chOff x="5292080" y="4581128"/>
            <a:chExt cx="2693400" cy="986046"/>
          </a:xfrm>
        </p:grpSpPr>
        <p:sp>
          <p:nvSpPr>
            <p:cNvPr id="45" name="TextBox 44"/>
            <p:cNvSpPr txBox="1"/>
            <p:nvPr/>
          </p:nvSpPr>
          <p:spPr>
            <a:xfrm>
              <a:off x="5292080" y="5013176"/>
              <a:ext cx="2693400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3000" dirty="0" smtClean="0">
                  <a:solidFill>
                    <a:schemeClr val="tx2">
                      <a:lumMod val="75000"/>
                    </a:schemeClr>
                  </a:solidFill>
                </a:rPr>
                <a:t>сильный удар</a:t>
              </a:r>
              <a:endParaRPr lang="ru-RU" sz="3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grpSp>
          <p:nvGrpSpPr>
            <p:cNvPr id="46" name="Группа 45"/>
            <p:cNvGrpSpPr/>
            <p:nvPr/>
          </p:nvGrpSpPr>
          <p:grpSpPr>
            <a:xfrm>
              <a:off x="7164288" y="5085184"/>
              <a:ext cx="144016" cy="144016"/>
              <a:chOff x="5724128" y="2420888"/>
              <a:chExt cx="144016" cy="144016"/>
            </a:xfrm>
          </p:grpSpPr>
          <p:cxnSp>
            <p:nvCxnSpPr>
              <p:cNvPr id="52" name="Прямая соединительная линия 51"/>
              <p:cNvCxnSpPr/>
              <p:nvPr/>
            </p:nvCxnSpPr>
            <p:spPr>
              <a:xfrm>
                <a:off x="5724128" y="2420888"/>
                <a:ext cx="144016" cy="144016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Прямая соединительная линия 52"/>
              <p:cNvCxnSpPr/>
              <p:nvPr/>
            </p:nvCxnSpPr>
            <p:spPr>
              <a:xfrm flipV="1">
                <a:off x="5724128" y="2420888"/>
                <a:ext cx="144016" cy="144016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47" name="Группа 46"/>
            <p:cNvGrpSpPr/>
            <p:nvPr/>
          </p:nvGrpSpPr>
          <p:grpSpPr>
            <a:xfrm>
              <a:off x="5724128" y="4869160"/>
              <a:ext cx="1368152" cy="288032"/>
              <a:chOff x="5796136" y="2204864"/>
              <a:chExt cx="2016224" cy="288032"/>
            </a:xfrm>
            <a:scene3d>
              <a:camera prst="orthographicFront">
                <a:rot lat="19799994" lon="10800014" rev="21599984"/>
              </a:camera>
              <a:lightRig rig="threePt" dir="t"/>
            </a:scene3d>
          </p:grpSpPr>
          <p:cxnSp>
            <p:nvCxnSpPr>
              <p:cNvPr id="49" name="Прямая соединительная линия 48"/>
              <p:cNvCxnSpPr/>
              <p:nvPr/>
            </p:nvCxnSpPr>
            <p:spPr>
              <a:xfrm flipV="1">
                <a:off x="5796136" y="2204864"/>
                <a:ext cx="0" cy="144016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Прямая соединительная линия 49"/>
              <p:cNvCxnSpPr/>
              <p:nvPr/>
            </p:nvCxnSpPr>
            <p:spPr>
              <a:xfrm>
                <a:off x="5796136" y="2204864"/>
                <a:ext cx="2016224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1" name="Прямая со стрелкой 50"/>
              <p:cNvCxnSpPr/>
              <p:nvPr/>
            </p:nvCxnSpPr>
            <p:spPr>
              <a:xfrm>
                <a:off x="7812360" y="2204864"/>
                <a:ext cx="0" cy="28803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8" name="TextBox 47"/>
            <p:cNvSpPr txBox="1"/>
            <p:nvPr/>
          </p:nvSpPr>
          <p:spPr>
            <a:xfrm>
              <a:off x="6156176" y="4581128"/>
              <a:ext cx="129213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какой?</a:t>
              </a:r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39850372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33"/>
            </a:gs>
            <a:gs pos="100000">
              <a:srgbClr val="FFCC66"/>
            </a:gs>
          </a:gsLst>
          <a:path path="rect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Горизонтальный свиток 1"/>
          <p:cNvSpPr/>
          <p:nvPr/>
        </p:nvSpPr>
        <p:spPr bwMode="auto">
          <a:xfrm>
            <a:off x="344488" y="285728"/>
            <a:ext cx="9180544" cy="1415080"/>
          </a:xfrm>
          <a:prstGeom prst="horizontalScroll">
            <a:avLst/>
          </a:prstGeom>
          <a:solidFill>
            <a:srgbClr val="FFFF66"/>
          </a:solidFill>
          <a:ln w="28575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3200" dirty="0">
                <a:solidFill>
                  <a:srgbClr val="0070C0"/>
                </a:solidFill>
              </a:rPr>
              <a:t>Распределите сочетания слов на две </a:t>
            </a:r>
            <a:r>
              <a:rPr lang="ru-RU" sz="3200" dirty="0" smtClean="0">
                <a:solidFill>
                  <a:srgbClr val="0070C0"/>
                </a:solidFill>
              </a:rPr>
              <a:t>группы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993300"/>
              </a:solidFill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92560" y="1874729"/>
            <a:ext cx="806489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dirty="0">
                <a:solidFill>
                  <a:srgbClr val="993300"/>
                </a:solidFill>
              </a:rPr>
              <a:t>Золотые руки, белая ворона, золотые серьги, дырявая голова, белая скатерть, легкий завтрак, дырявая обувь, правая рука, легкий на подъем, правое колесо.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48544" y="4365104"/>
            <a:ext cx="8568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u="sng" dirty="0">
                <a:solidFill>
                  <a:srgbClr val="0070C0"/>
                </a:solidFill>
              </a:rPr>
              <a:t>фразеологизмы:</a:t>
            </a:r>
            <a:r>
              <a:rPr lang="ru-RU" dirty="0">
                <a:solidFill>
                  <a:srgbClr val="0070C0"/>
                </a:solidFill>
              </a:rPr>
              <a:t>  </a:t>
            </a:r>
            <a:r>
              <a:rPr lang="ru-RU" dirty="0" smtClean="0">
                <a:solidFill>
                  <a:srgbClr val="0070C0"/>
                </a:solidFill>
              </a:rPr>
              <a:t>                     </a:t>
            </a:r>
            <a:r>
              <a:rPr lang="ru-RU" u="sng" dirty="0">
                <a:solidFill>
                  <a:srgbClr val="0070C0"/>
                </a:solidFill>
              </a:rPr>
              <a:t>словосочетания:</a:t>
            </a:r>
          </a:p>
        </p:txBody>
      </p:sp>
    </p:spTree>
    <p:extLst>
      <p:ext uri="{BB962C8B-B14F-4D97-AF65-F5344CB8AC3E}">
        <p14:creationId xmlns:p14="http://schemas.microsoft.com/office/powerpoint/2010/main" val="35799306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33"/>
            </a:gs>
            <a:gs pos="100000">
              <a:srgbClr val="FFCC66"/>
            </a:gs>
          </a:gsLst>
          <a:path path="rect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Горизонтальный свиток 1"/>
          <p:cNvSpPr/>
          <p:nvPr/>
        </p:nvSpPr>
        <p:spPr bwMode="auto">
          <a:xfrm>
            <a:off x="344488" y="285728"/>
            <a:ext cx="9180544" cy="1415080"/>
          </a:xfrm>
          <a:prstGeom prst="horizontalScroll">
            <a:avLst/>
          </a:prstGeom>
          <a:solidFill>
            <a:srgbClr val="FFFF66"/>
          </a:solidFill>
          <a:ln w="28575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993300"/>
                </a:solidFill>
                <a:effectLst/>
              </a:rPr>
              <a:t>Проверьте</a:t>
            </a:r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304800" y="1554162"/>
            <a:ext cx="9472736" cy="452596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None/>
            </a:pPr>
            <a:r>
              <a:rPr lang="ru-RU" dirty="0" smtClean="0"/>
              <a:t> </a:t>
            </a:r>
            <a:r>
              <a:rPr lang="ru-RU" b="1" u="sng" dirty="0" smtClean="0">
                <a:solidFill>
                  <a:srgbClr val="0070C0"/>
                </a:solidFill>
              </a:rPr>
              <a:t>фразеологизмы:</a:t>
            </a:r>
            <a:r>
              <a:rPr lang="ru-RU" b="1" dirty="0" smtClean="0">
                <a:solidFill>
                  <a:srgbClr val="0070C0"/>
                </a:solidFill>
              </a:rPr>
              <a:t>               </a:t>
            </a:r>
            <a:r>
              <a:rPr lang="ru-RU" u="sng" dirty="0" smtClean="0">
                <a:solidFill>
                  <a:srgbClr val="0070C0"/>
                </a:solidFill>
              </a:rPr>
              <a:t>словосочетания</a:t>
            </a:r>
            <a:r>
              <a:rPr lang="ru-RU" u="sng" dirty="0">
                <a:solidFill>
                  <a:srgbClr val="0070C0"/>
                </a:solidFill>
              </a:rPr>
              <a:t>:</a:t>
            </a:r>
          </a:p>
          <a:p>
            <a:pPr>
              <a:buFontTx/>
              <a:buNone/>
            </a:pP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dirty="0" smtClean="0"/>
              <a:t>-золотые руки	</a:t>
            </a:r>
            <a:r>
              <a:rPr lang="ru-RU" dirty="0"/>
              <a:t> </a:t>
            </a:r>
            <a:r>
              <a:rPr lang="ru-RU" dirty="0" smtClean="0"/>
              <a:t>            -золотые серьги</a:t>
            </a:r>
          </a:p>
          <a:p>
            <a:pPr>
              <a:buFontTx/>
              <a:buNone/>
            </a:pPr>
            <a:r>
              <a:rPr lang="ru-RU" dirty="0" smtClean="0"/>
              <a:t>-белая ворона		     -белая скатерть</a:t>
            </a:r>
          </a:p>
          <a:p>
            <a:pPr>
              <a:buFontTx/>
              <a:buNone/>
            </a:pPr>
            <a:r>
              <a:rPr lang="ru-RU" dirty="0" smtClean="0"/>
              <a:t>-дырявая голова		     -дырявая обувь</a:t>
            </a:r>
          </a:p>
          <a:p>
            <a:pPr>
              <a:buFontTx/>
              <a:buNone/>
            </a:pPr>
            <a:r>
              <a:rPr lang="ru-RU" dirty="0" smtClean="0"/>
              <a:t>-правая рука			     -правое колесо</a:t>
            </a:r>
          </a:p>
          <a:p>
            <a:pPr>
              <a:buFontTx/>
              <a:buNone/>
            </a:pPr>
            <a:r>
              <a:rPr lang="ru-RU" dirty="0" smtClean="0"/>
              <a:t>-легкий на подъем	     -легкий завтрак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31769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33"/>
            </a:gs>
            <a:gs pos="100000">
              <a:srgbClr val="FFCC66"/>
            </a:gs>
          </a:gsLst>
          <a:path path="rect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Горизонтальный свиток 1"/>
          <p:cNvSpPr/>
          <p:nvPr/>
        </p:nvSpPr>
        <p:spPr bwMode="auto">
          <a:xfrm>
            <a:off x="452406" y="285728"/>
            <a:ext cx="9001188" cy="1271064"/>
          </a:xfrm>
          <a:prstGeom prst="horizontalScroll">
            <a:avLst/>
          </a:prstGeom>
          <a:solidFill>
            <a:srgbClr val="FFFF66"/>
          </a:solidFill>
          <a:ln w="28575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ru-RU" sz="2000" dirty="0" smtClean="0">
                <a:solidFill>
                  <a:srgbClr val="C00000"/>
                </a:solidFill>
              </a:rPr>
              <a:t>Задание 1. </a:t>
            </a:r>
            <a:r>
              <a:rPr lang="ru-RU" sz="2000" dirty="0">
                <a:solidFill>
                  <a:srgbClr val="993300"/>
                </a:solidFill>
              </a:rPr>
              <a:t>Прочитайте, укажите в каждом словосочетании главное и зависимое слово и назовите группу, в которую входит это сочетание.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993300"/>
              </a:solidFill>
              <a:effectLst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 bwMode="auto">
          <a:xfrm>
            <a:off x="560512" y="1916832"/>
            <a:ext cx="6515678" cy="4518834"/>
          </a:xfrm>
          <a:prstGeom prst="round2DiagRect">
            <a:avLst/>
          </a:prstGeom>
          <a:solidFill>
            <a:srgbClr val="FFFF66"/>
          </a:solidFill>
          <a:ln w="381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ru-RU" sz="2400" dirty="0">
                <a:solidFill>
                  <a:srgbClr val="993300"/>
                </a:solidFill>
              </a:rPr>
              <a:t>Покупать шапку, шёлковое платье, очень весёлый, похожий на брата, выше сестры, четыре листа, очень громко, встретиться с друзьями, что-то смешное, стучать молотком, застрелить </a:t>
            </a:r>
            <a:r>
              <a:rPr lang="ru-RU" sz="2400" dirty="0" smtClean="0">
                <a:solidFill>
                  <a:srgbClr val="993300"/>
                </a:solidFill>
              </a:rPr>
              <a:t>волка</a:t>
            </a:r>
            <a:r>
              <a:rPr lang="ru-RU" sz="2400" dirty="0">
                <a:solidFill>
                  <a:srgbClr val="993300"/>
                </a:solidFill>
              </a:rPr>
              <a:t>, пятый экземпляр, построить мост, уехать третьего июня, махнуть рукой, идти лесом, работать всю ночь, выйти из </a:t>
            </a:r>
            <a:r>
              <a:rPr lang="ru-RU" sz="2400" dirty="0" smtClean="0">
                <a:solidFill>
                  <a:srgbClr val="993300"/>
                </a:solidFill>
              </a:rPr>
              <a:t>дома. </a:t>
            </a:r>
            <a:endParaRPr lang="ru-RU" sz="2400" dirty="0">
              <a:solidFill>
                <a:srgbClr val="993300"/>
              </a:solidFill>
            </a:endParaRPr>
          </a:p>
        </p:txBody>
      </p:sp>
      <p:pic>
        <p:nvPicPr>
          <p:cNvPr id="7" name="Рисунок 99" descr="C:\Documents and Settings\Администратор\Local Settings\Temporary Internet Files\Content.IE5\SFP53C8T\j040794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640000">
            <a:off x="7033611" y="1722519"/>
            <a:ext cx="2598787" cy="249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5791" dir="3378596" algn="ctr" rotWithShape="0">
              <a:srgbClr val="808080"/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33"/>
            </a:gs>
            <a:gs pos="100000">
              <a:srgbClr val="FFCC66"/>
            </a:gs>
          </a:gsLst>
          <a:path path="rect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Горизонтальный свиток 1"/>
          <p:cNvSpPr/>
          <p:nvPr/>
        </p:nvSpPr>
        <p:spPr bwMode="auto">
          <a:xfrm>
            <a:off x="595282" y="285728"/>
            <a:ext cx="8929750" cy="1415080"/>
          </a:xfrm>
          <a:prstGeom prst="horizontalScroll">
            <a:avLst/>
          </a:prstGeom>
          <a:solidFill>
            <a:srgbClr val="FFFF66"/>
          </a:solidFill>
          <a:ln w="28575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ru-RU" sz="1800" dirty="0" smtClean="0">
                <a:solidFill>
                  <a:srgbClr val="993300"/>
                </a:solidFill>
              </a:rPr>
              <a:t>Задание 2. </a:t>
            </a:r>
            <a:r>
              <a:rPr lang="ru-RU" sz="1800" dirty="0">
                <a:solidFill>
                  <a:srgbClr val="993300"/>
                </a:solidFill>
              </a:rPr>
              <a:t>Образуйте словосочетания, укажите тип синтаксической связи. Спишите, встав­ляя пропущенные буквы.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rgbClr val="993300"/>
              </a:solidFill>
              <a:effectLst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 bwMode="auto">
          <a:xfrm>
            <a:off x="1424608" y="1844824"/>
            <a:ext cx="8100424" cy="4536504"/>
          </a:xfrm>
          <a:prstGeom prst="round2DiagRect">
            <a:avLst/>
          </a:prstGeom>
          <a:solidFill>
            <a:srgbClr val="FFFF66"/>
          </a:solidFill>
          <a:ln w="381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2400" dirty="0"/>
              <a:t> </a:t>
            </a:r>
          </a:p>
          <a:p>
            <a:pPr algn="just"/>
            <a:r>
              <a:rPr lang="ru-RU" sz="2400" dirty="0" err="1">
                <a:solidFill>
                  <a:srgbClr val="993300"/>
                </a:solidFill>
              </a:rPr>
              <a:t>Телеф</a:t>
            </a:r>
            <a:r>
              <a:rPr lang="ru-RU" sz="2400" dirty="0">
                <a:solidFill>
                  <a:srgbClr val="993300"/>
                </a:solidFill>
              </a:rPr>
              <a:t>...</a:t>
            </a:r>
            <a:r>
              <a:rPr lang="ru-RU" sz="2400" dirty="0" err="1">
                <a:solidFill>
                  <a:srgbClr val="993300"/>
                </a:solidFill>
              </a:rPr>
              <a:t>ный</a:t>
            </a:r>
            <a:r>
              <a:rPr lang="ru-RU" sz="2400" dirty="0">
                <a:solidFill>
                  <a:srgbClr val="993300"/>
                </a:solidFill>
              </a:rPr>
              <a:t>, звонки; ю...</a:t>
            </a:r>
            <a:r>
              <a:rPr lang="ru-RU" sz="2400" dirty="0" err="1">
                <a:solidFill>
                  <a:srgbClr val="993300"/>
                </a:solidFill>
              </a:rPr>
              <a:t>ый</a:t>
            </a:r>
            <a:r>
              <a:rPr lang="ru-RU" sz="2400" dirty="0">
                <a:solidFill>
                  <a:srgbClr val="993300"/>
                </a:solidFill>
              </a:rPr>
              <a:t>, шахматисты; </a:t>
            </a:r>
            <a:r>
              <a:rPr lang="ru-RU" sz="2400" dirty="0" err="1">
                <a:solidFill>
                  <a:srgbClr val="993300"/>
                </a:solidFill>
              </a:rPr>
              <a:t>серебр</a:t>
            </a:r>
            <a:r>
              <a:rPr lang="ru-RU" sz="2400" dirty="0">
                <a:solidFill>
                  <a:srgbClr val="993300"/>
                </a:solidFill>
              </a:rPr>
              <a:t>...</a:t>
            </a:r>
            <a:r>
              <a:rPr lang="ru-RU" sz="2400" dirty="0" err="1">
                <a:solidFill>
                  <a:srgbClr val="993300"/>
                </a:solidFill>
              </a:rPr>
              <a:t>ый</a:t>
            </a:r>
            <a:r>
              <a:rPr lang="ru-RU" sz="2400" dirty="0">
                <a:solidFill>
                  <a:srgbClr val="993300"/>
                </a:solidFill>
              </a:rPr>
              <a:t>, украше­ния; глин...</a:t>
            </a:r>
            <a:r>
              <a:rPr lang="ru-RU" sz="2400" dirty="0" err="1">
                <a:solidFill>
                  <a:srgbClr val="993300"/>
                </a:solidFill>
              </a:rPr>
              <a:t>ый</a:t>
            </a:r>
            <a:r>
              <a:rPr lang="ru-RU" sz="2400" dirty="0">
                <a:solidFill>
                  <a:srgbClr val="993300"/>
                </a:solidFill>
              </a:rPr>
              <a:t>, полы; кож...</a:t>
            </a:r>
            <a:r>
              <a:rPr lang="ru-RU" sz="2400" dirty="0" err="1">
                <a:solidFill>
                  <a:srgbClr val="993300"/>
                </a:solidFill>
              </a:rPr>
              <a:t>ый</a:t>
            </a:r>
            <a:r>
              <a:rPr lang="ru-RU" sz="2400" dirty="0">
                <a:solidFill>
                  <a:srgbClr val="993300"/>
                </a:solidFill>
              </a:rPr>
              <a:t>, куртка; </a:t>
            </a:r>
            <a:r>
              <a:rPr lang="ru-RU" sz="2400" dirty="0" err="1">
                <a:solidFill>
                  <a:srgbClr val="993300"/>
                </a:solidFill>
              </a:rPr>
              <a:t>олов</a:t>
            </a:r>
            <a:r>
              <a:rPr lang="ru-RU" sz="2400" dirty="0">
                <a:solidFill>
                  <a:srgbClr val="993300"/>
                </a:solidFill>
              </a:rPr>
              <a:t>…</a:t>
            </a:r>
            <a:r>
              <a:rPr lang="ru-RU" sz="2400" dirty="0" err="1">
                <a:solidFill>
                  <a:srgbClr val="993300"/>
                </a:solidFill>
              </a:rPr>
              <a:t>ый</a:t>
            </a:r>
            <a:r>
              <a:rPr lang="ru-RU" sz="2400" cap="small" dirty="0">
                <a:solidFill>
                  <a:srgbClr val="993300"/>
                </a:solidFill>
              </a:rPr>
              <a:t> </a:t>
            </a:r>
            <a:r>
              <a:rPr lang="ru-RU" sz="2400" dirty="0">
                <a:solidFill>
                  <a:srgbClr val="993300"/>
                </a:solidFill>
              </a:rPr>
              <a:t>солдатики; </a:t>
            </a:r>
            <a:r>
              <a:rPr lang="ru-RU" sz="2400" dirty="0" err="1">
                <a:solidFill>
                  <a:srgbClr val="993300"/>
                </a:solidFill>
              </a:rPr>
              <a:t>песч</a:t>
            </a:r>
            <a:r>
              <a:rPr lang="ru-RU" sz="2400" dirty="0">
                <a:solidFill>
                  <a:srgbClr val="993300"/>
                </a:solidFill>
              </a:rPr>
              <a:t>...</a:t>
            </a:r>
            <a:r>
              <a:rPr lang="ru-RU" sz="2400" dirty="0" err="1">
                <a:solidFill>
                  <a:srgbClr val="993300"/>
                </a:solidFill>
              </a:rPr>
              <a:t>ый</a:t>
            </a:r>
            <a:r>
              <a:rPr lang="ru-RU" sz="2400" dirty="0">
                <a:solidFill>
                  <a:srgbClr val="993300"/>
                </a:solidFill>
              </a:rPr>
              <a:t>, р...</a:t>
            </a:r>
            <a:r>
              <a:rPr lang="ru-RU" sz="2400" dirty="0" err="1">
                <a:solidFill>
                  <a:srgbClr val="993300"/>
                </a:solidFill>
              </a:rPr>
              <a:t>внина</a:t>
            </a:r>
            <a:r>
              <a:rPr lang="ru-RU" sz="2400" dirty="0">
                <a:solidFill>
                  <a:srgbClr val="993300"/>
                </a:solidFill>
              </a:rPr>
              <a:t>; </a:t>
            </a:r>
            <a:r>
              <a:rPr lang="ru-RU" sz="2400" dirty="0" err="1">
                <a:solidFill>
                  <a:srgbClr val="993300"/>
                </a:solidFill>
              </a:rPr>
              <a:t>масл</a:t>
            </a:r>
            <a:r>
              <a:rPr lang="ru-RU" sz="2400" dirty="0">
                <a:solidFill>
                  <a:srgbClr val="993300"/>
                </a:solidFill>
              </a:rPr>
              <a:t>...</a:t>
            </a:r>
            <a:r>
              <a:rPr lang="ru-RU" sz="2400" dirty="0" err="1">
                <a:solidFill>
                  <a:srgbClr val="993300"/>
                </a:solidFill>
              </a:rPr>
              <a:t>ый</a:t>
            </a:r>
            <a:r>
              <a:rPr lang="ru-RU" sz="2400" dirty="0">
                <a:solidFill>
                  <a:srgbClr val="993300"/>
                </a:solidFill>
              </a:rPr>
              <a:t>, пятно; </a:t>
            </a:r>
            <a:r>
              <a:rPr lang="ru-RU" sz="2400" dirty="0" err="1" smtClean="0">
                <a:solidFill>
                  <a:srgbClr val="993300"/>
                </a:solidFill>
              </a:rPr>
              <a:t>ветр</a:t>
            </a:r>
            <a:r>
              <a:rPr lang="ru-RU" sz="2400" dirty="0">
                <a:solidFill>
                  <a:srgbClr val="993300"/>
                </a:solidFill>
              </a:rPr>
              <a:t>...</a:t>
            </a:r>
            <a:r>
              <a:rPr lang="ru-RU" sz="2400" dirty="0" err="1">
                <a:solidFill>
                  <a:srgbClr val="993300"/>
                </a:solidFill>
              </a:rPr>
              <a:t>ый</a:t>
            </a:r>
            <a:r>
              <a:rPr lang="ru-RU" sz="2400" dirty="0">
                <a:solidFill>
                  <a:srgbClr val="993300"/>
                </a:solidFill>
              </a:rPr>
              <a:t>, дни; </a:t>
            </a:r>
            <a:r>
              <a:rPr lang="ru-RU" sz="2400" dirty="0" err="1">
                <a:solidFill>
                  <a:srgbClr val="993300"/>
                </a:solidFill>
              </a:rPr>
              <a:t>ветр</a:t>
            </a:r>
            <a:r>
              <a:rPr lang="ru-RU" sz="2400" dirty="0">
                <a:solidFill>
                  <a:srgbClr val="993300"/>
                </a:solidFill>
              </a:rPr>
              <a:t>...ой, мельница; муравь...</a:t>
            </a:r>
            <a:r>
              <a:rPr lang="ru-RU" sz="2400" dirty="0" err="1">
                <a:solidFill>
                  <a:srgbClr val="993300"/>
                </a:solidFill>
              </a:rPr>
              <a:t>ый</a:t>
            </a:r>
            <a:r>
              <a:rPr lang="ru-RU" sz="2400" dirty="0">
                <a:solidFill>
                  <a:srgbClr val="993300"/>
                </a:solidFill>
              </a:rPr>
              <a:t>, куча; </a:t>
            </a:r>
            <a:r>
              <a:rPr lang="ru-RU" sz="2400" dirty="0" err="1">
                <a:solidFill>
                  <a:srgbClr val="993300"/>
                </a:solidFill>
              </a:rPr>
              <a:t>станци</a:t>
            </a:r>
            <a:r>
              <a:rPr lang="ru-RU" sz="2400" dirty="0">
                <a:solidFill>
                  <a:srgbClr val="993300"/>
                </a:solidFill>
              </a:rPr>
              <a:t>...</a:t>
            </a:r>
            <a:r>
              <a:rPr lang="ru-RU" sz="2400" dirty="0" err="1">
                <a:solidFill>
                  <a:srgbClr val="993300"/>
                </a:solidFill>
              </a:rPr>
              <a:t>ый</a:t>
            </a:r>
            <a:r>
              <a:rPr lang="ru-RU" sz="2400" dirty="0">
                <a:solidFill>
                  <a:srgbClr val="993300"/>
                </a:solidFill>
              </a:rPr>
              <a:t>, постройка</a:t>
            </a:r>
            <a:r>
              <a:rPr lang="ru-RU" sz="2400" dirty="0" smtClean="0">
                <a:solidFill>
                  <a:srgbClr val="993300"/>
                </a:solidFill>
              </a:rPr>
              <a:t>; </a:t>
            </a:r>
            <a:r>
              <a:rPr lang="ru-RU" sz="2400" dirty="0" err="1" smtClean="0">
                <a:solidFill>
                  <a:srgbClr val="993300"/>
                </a:solidFill>
              </a:rPr>
              <a:t>рассе</a:t>
            </a:r>
            <a:r>
              <a:rPr lang="ru-RU" sz="2400" dirty="0">
                <a:solidFill>
                  <a:srgbClr val="993300"/>
                </a:solidFill>
              </a:rPr>
              <a:t>...</a:t>
            </a:r>
            <a:r>
              <a:rPr lang="ru-RU" sz="2400" dirty="0" err="1">
                <a:solidFill>
                  <a:srgbClr val="993300"/>
                </a:solidFill>
              </a:rPr>
              <a:t>ый</a:t>
            </a:r>
            <a:r>
              <a:rPr lang="ru-RU" sz="2400" dirty="0">
                <a:solidFill>
                  <a:srgbClr val="993300"/>
                </a:solidFill>
              </a:rPr>
              <a:t>, ученица; </a:t>
            </a:r>
            <a:r>
              <a:rPr lang="ru-RU" sz="2400" dirty="0" err="1">
                <a:solidFill>
                  <a:srgbClr val="993300"/>
                </a:solidFill>
              </a:rPr>
              <a:t>понош</a:t>
            </a:r>
            <a:r>
              <a:rPr lang="ru-RU" sz="2400" dirty="0">
                <a:solidFill>
                  <a:srgbClr val="993300"/>
                </a:solidFill>
              </a:rPr>
              <a:t>...</a:t>
            </a:r>
            <a:r>
              <a:rPr lang="ru-RU" sz="2400" dirty="0" err="1">
                <a:solidFill>
                  <a:srgbClr val="993300"/>
                </a:solidFill>
              </a:rPr>
              <a:t>ый</a:t>
            </a:r>
            <a:r>
              <a:rPr lang="ru-RU" sz="2400" dirty="0">
                <a:solidFill>
                  <a:srgbClr val="993300"/>
                </a:solidFill>
              </a:rPr>
              <a:t>, пальто; </a:t>
            </a:r>
            <a:r>
              <a:rPr lang="ru-RU" sz="2400" dirty="0" smtClean="0">
                <a:solidFill>
                  <a:srgbClr val="993300"/>
                </a:solidFill>
              </a:rPr>
              <a:t>суш</a:t>
            </a:r>
            <a:r>
              <a:rPr lang="ru-RU" sz="2400" dirty="0">
                <a:solidFill>
                  <a:srgbClr val="993300"/>
                </a:solidFill>
              </a:rPr>
              <a:t>...</a:t>
            </a:r>
            <a:r>
              <a:rPr lang="ru-RU" sz="2400" dirty="0" err="1">
                <a:solidFill>
                  <a:srgbClr val="993300"/>
                </a:solidFill>
              </a:rPr>
              <a:t>ый</a:t>
            </a:r>
            <a:r>
              <a:rPr lang="ru-RU" sz="2400" dirty="0">
                <a:solidFill>
                  <a:srgbClr val="993300"/>
                </a:solidFill>
              </a:rPr>
              <a:t>, фрукты.</a:t>
            </a:r>
          </a:p>
        </p:txBody>
      </p:sp>
      <p:pic>
        <p:nvPicPr>
          <p:cNvPr id="7" name="Рисунок 112" descr="C:\Documents and Settings\Администратор\Local Settings\Temporary Internet Files\Content.IE5\Z1T3OJBY\j040619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880000">
            <a:off x="243017" y="5093215"/>
            <a:ext cx="1284381" cy="141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5791" dir="3378596" algn="ctr" rotWithShape="0">
              <a:srgbClr val="808080"/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33"/>
            </a:gs>
            <a:gs pos="100000">
              <a:srgbClr val="FFCC66"/>
            </a:gs>
          </a:gsLst>
          <a:path path="rect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AutoShape 5"/>
          <p:cNvSpPr>
            <a:spLocks noChangeArrowheads="1"/>
          </p:cNvSpPr>
          <p:nvPr/>
        </p:nvSpPr>
        <p:spPr bwMode="auto">
          <a:xfrm>
            <a:off x="1952604" y="285728"/>
            <a:ext cx="5214974" cy="588951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9933"/>
              </a:gs>
              <a:gs pos="100000">
                <a:srgbClr val="FFCC99"/>
              </a:gs>
            </a:gsLst>
            <a:path path="rect">
              <a:fillToRect r="100000" b="100000"/>
            </a:path>
          </a:gra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9933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ru-RU" dirty="0" smtClean="0">
              <a:solidFill>
                <a:srgbClr val="FF0000"/>
              </a:solidFill>
            </a:endParaRPr>
          </a:p>
          <a:p>
            <a:pPr algn="ctr"/>
            <a:r>
              <a:rPr lang="ru-RU" sz="3600" dirty="0" smtClean="0">
                <a:solidFill>
                  <a:srgbClr val="C00000"/>
                </a:solidFill>
              </a:rPr>
              <a:t>СЛОВОСОЧЕТАНИЕ</a:t>
            </a:r>
            <a:endParaRPr lang="ru-RU" dirty="0"/>
          </a:p>
        </p:txBody>
      </p:sp>
      <p:sp>
        <p:nvSpPr>
          <p:cNvPr id="36871" name="Rectangle 11"/>
          <p:cNvSpPr>
            <a:spLocks noChangeArrowheads="1"/>
          </p:cNvSpPr>
          <p:nvPr/>
        </p:nvSpPr>
        <p:spPr bwMode="auto">
          <a:xfrm>
            <a:off x="166654" y="1214422"/>
            <a:ext cx="7234618" cy="2286016"/>
          </a:xfrm>
          <a:prstGeom prst="rect">
            <a:avLst/>
          </a:prstGeom>
          <a:gradFill rotWithShape="1">
            <a:gsLst>
              <a:gs pos="0">
                <a:srgbClr val="FF9933"/>
              </a:gs>
              <a:gs pos="100000">
                <a:srgbClr val="FFCC66"/>
              </a:gs>
            </a:gsLst>
            <a:path path="rect">
              <a:fillToRect l="100000" b="100000"/>
            </a:path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9933"/>
            </a:extrusionClr>
          </a:sp3d>
        </p:spPr>
        <p:txBody>
          <a:bodyPr wrap="none" anchor="ctr">
            <a:flatTx/>
          </a:bodyPr>
          <a:lstStyle/>
          <a:p>
            <a:pPr algn="just">
              <a:buNone/>
            </a:pPr>
            <a:r>
              <a:rPr lang="ru-RU" sz="2400" dirty="0">
                <a:solidFill>
                  <a:srgbClr val="993300"/>
                </a:solidFill>
              </a:rPr>
              <a:t>Словосочетание — это соединение двух </a:t>
            </a:r>
            <a:endParaRPr lang="ru-RU" sz="2400" dirty="0" smtClean="0">
              <a:solidFill>
                <a:srgbClr val="993300"/>
              </a:solidFill>
            </a:endParaRPr>
          </a:p>
          <a:p>
            <a:pPr algn="just">
              <a:buNone/>
            </a:pPr>
            <a:r>
              <a:rPr lang="ru-RU" sz="2400" dirty="0" smtClean="0">
                <a:solidFill>
                  <a:srgbClr val="993300"/>
                </a:solidFill>
              </a:rPr>
              <a:t>или </a:t>
            </a:r>
            <a:r>
              <a:rPr lang="ru-RU" sz="2400" dirty="0">
                <a:solidFill>
                  <a:srgbClr val="993300"/>
                </a:solidFill>
              </a:rPr>
              <a:t>нескольких </a:t>
            </a:r>
            <a:r>
              <a:rPr lang="ru-RU" sz="2400" dirty="0" smtClean="0">
                <a:solidFill>
                  <a:srgbClr val="993300"/>
                </a:solidFill>
              </a:rPr>
              <a:t>слов, грамматически </a:t>
            </a:r>
          </a:p>
          <a:p>
            <a:pPr algn="just">
              <a:buNone/>
            </a:pPr>
            <a:r>
              <a:rPr lang="ru-RU" sz="2400" dirty="0" smtClean="0">
                <a:solidFill>
                  <a:srgbClr val="993300"/>
                </a:solidFill>
              </a:rPr>
              <a:t>организованное</a:t>
            </a:r>
            <a:r>
              <a:rPr lang="ru-RU" sz="2400" dirty="0">
                <a:solidFill>
                  <a:srgbClr val="993300"/>
                </a:solidFill>
              </a:rPr>
              <a:t>, </a:t>
            </a:r>
            <a:r>
              <a:rPr lang="ru-RU" sz="2400" dirty="0" smtClean="0">
                <a:solidFill>
                  <a:srgbClr val="993300"/>
                </a:solidFill>
              </a:rPr>
              <a:t>служащее для </a:t>
            </a:r>
            <a:r>
              <a:rPr lang="ru-RU" sz="2400" dirty="0">
                <a:solidFill>
                  <a:srgbClr val="993300"/>
                </a:solidFill>
              </a:rPr>
              <a:t>расчленённого </a:t>
            </a:r>
            <a:endParaRPr lang="ru-RU" sz="2400" dirty="0" smtClean="0">
              <a:solidFill>
                <a:srgbClr val="993300"/>
              </a:solidFill>
            </a:endParaRPr>
          </a:p>
          <a:p>
            <a:pPr algn="just">
              <a:buNone/>
            </a:pPr>
            <a:r>
              <a:rPr lang="ru-RU" sz="2400" dirty="0" smtClean="0">
                <a:solidFill>
                  <a:srgbClr val="993300"/>
                </a:solidFill>
              </a:rPr>
              <a:t>обозначения предмета, качества </a:t>
            </a:r>
            <a:r>
              <a:rPr lang="ru-RU" sz="2400" dirty="0">
                <a:solidFill>
                  <a:srgbClr val="993300"/>
                </a:solidFill>
              </a:rPr>
              <a:t>предмета, </a:t>
            </a:r>
            <a:endParaRPr lang="ru-RU" sz="2400" dirty="0" smtClean="0">
              <a:solidFill>
                <a:srgbClr val="993300"/>
              </a:solidFill>
            </a:endParaRPr>
          </a:p>
          <a:p>
            <a:pPr algn="just">
              <a:buNone/>
            </a:pPr>
            <a:r>
              <a:rPr lang="ru-RU" sz="2400" dirty="0" smtClean="0">
                <a:solidFill>
                  <a:srgbClr val="993300"/>
                </a:solidFill>
              </a:rPr>
              <a:t>действия </a:t>
            </a:r>
            <a:r>
              <a:rPr lang="ru-RU" sz="2400" dirty="0">
                <a:solidFill>
                  <a:srgbClr val="993300"/>
                </a:solidFill>
              </a:rPr>
              <a:t>и др. </a:t>
            </a:r>
            <a:endParaRPr lang="en-US" sz="2400" dirty="0" smtClean="0">
              <a:solidFill>
                <a:srgbClr val="9933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9530" y="3714752"/>
            <a:ext cx="935837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en-US" sz="2400" b="0" dirty="0" smtClean="0">
                <a:solidFill>
                  <a:srgbClr val="993300"/>
                </a:solidFill>
              </a:rPr>
              <a:t> </a:t>
            </a:r>
            <a:r>
              <a:rPr lang="ru-RU" sz="2400" dirty="0">
                <a:solidFill>
                  <a:srgbClr val="993300"/>
                </a:solidFill>
              </a:rPr>
              <a:t>Грамматическая </a:t>
            </a:r>
            <a:r>
              <a:rPr lang="ru-RU" sz="2400" dirty="0" smtClean="0">
                <a:solidFill>
                  <a:srgbClr val="993300"/>
                </a:solidFill>
              </a:rPr>
              <a:t>организованность </a:t>
            </a:r>
            <a:r>
              <a:rPr lang="ru-RU" sz="2400" dirty="0">
                <a:solidFill>
                  <a:srgbClr val="993300"/>
                </a:solidFill>
              </a:rPr>
              <a:t>словосочетания заключается в том, что грамматические свойства одного слова — главного — обусловливают </a:t>
            </a:r>
            <a:r>
              <a:rPr lang="ru-RU" sz="2400" dirty="0" smtClean="0">
                <a:solidFill>
                  <a:srgbClr val="993300"/>
                </a:solidFill>
              </a:rPr>
              <a:t>грамматические </a:t>
            </a:r>
            <a:r>
              <a:rPr lang="ru-RU" sz="2400" dirty="0">
                <a:solidFill>
                  <a:srgbClr val="993300"/>
                </a:solidFill>
              </a:rPr>
              <a:t>свойства другого слова — зависимого, например его род, число, падеж. Такая связь слов называется </a:t>
            </a:r>
            <a:r>
              <a:rPr lang="ru-RU" sz="2400" dirty="0" smtClean="0">
                <a:solidFill>
                  <a:srgbClr val="FF0000"/>
                </a:solidFill>
              </a:rPr>
              <a:t>подчинительной</a:t>
            </a:r>
            <a:r>
              <a:rPr lang="ru-RU" sz="2400" dirty="0">
                <a:solidFill>
                  <a:srgbClr val="FF0000"/>
                </a:solidFill>
              </a:rPr>
              <a:t>.</a:t>
            </a:r>
            <a:endParaRPr lang="ru-RU" sz="2400" b="0" i="1" dirty="0">
              <a:solidFill>
                <a:srgbClr val="FF0000"/>
              </a:solidFill>
            </a:endParaRPr>
          </a:p>
        </p:txBody>
      </p:sp>
      <p:pic>
        <p:nvPicPr>
          <p:cNvPr id="5" name="Рисунок 11" descr="C:\Documents and Settings\Администратор\Local Settings\Temporary Internet Files\Content.IE5\LCAV23UY\j040618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400000">
            <a:off x="7559569" y="1141570"/>
            <a:ext cx="2041039" cy="2145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5791" dir="3378596" algn="ctr" rotWithShape="0">
              <a:srgbClr val="808080"/>
            </a:outerShdw>
          </a:effectLst>
        </p:spPr>
      </p:pic>
    </p:spTree>
    <p:extLst>
      <p:ext uri="{BB962C8B-B14F-4D97-AF65-F5344CB8AC3E}">
        <p14:creationId xmlns:p14="http://schemas.microsoft.com/office/powerpoint/2010/main" val="3196300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33"/>
            </a:gs>
            <a:gs pos="100000">
              <a:srgbClr val="FFCC66"/>
            </a:gs>
          </a:gsLst>
          <a:path path="rect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Горизонтальный свиток 1"/>
          <p:cNvSpPr/>
          <p:nvPr/>
        </p:nvSpPr>
        <p:spPr bwMode="auto">
          <a:xfrm>
            <a:off x="595282" y="285728"/>
            <a:ext cx="8929750" cy="1415080"/>
          </a:xfrm>
          <a:prstGeom prst="horizontalScroll">
            <a:avLst/>
          </a:prstGeom>
          <a:solidFill>
            <a:srgbClr val="FFFF66"/>
          </a:solidFill>
          <a:ln w="28575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ru-RU" sz="1800" dirty="0" smtClean="0">
                <a:solidFill>
                  <a:srgbClr val="993300"/>
                </a:solidFill>
              </a:rPr>
              <a:t>Задание 2. </a:t>
            </a:r>
            <a:r>
              <a:rPr lang="ru-RU" sz="1800" dirty="0">
                <a:solidFill>
                  <a:srgbClr val="993300"/>
                </a:solidFill>
              </a:rPr>
              <a:t>Образуйте словосочетания, укажите тип синтаксической связи. Спишите, встав­ляя пропущенные буквы.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rgbClr val="993300"/>
              </a:solidFill>
              <a:effectLst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 bwMode="auto">
          <a:xfrm>
            <a:off x="595282" y="1844824"/>
            <a:ext cx="8929750" cy="4536504"/>
          </a:xfrm>
          <a:prstGeom prst="round2DiagRect">
            <a:avLst/>
          </a:prstGeom>
          <a:solidFill>
            <a:srgbClr val="FFFF66"/>
          </a:solidFill>
          <a:ln w="381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2400" dirty="0"/>
              <a:t> </a:t>
            </a:r>
          </a:p>
          <a:p>
            <a:pPr algn="just"/>
            <a:r>
              <a:rPr lang="ru-RU" sz="2400" dirty="0" smtClean="0">
                <a:solidFill>
                  <a:srgbClr val="993300"/>
                </a:solidFill>
              </a:rPr>
              <a:t>Телефонные звонки</a:t>
            </a:r>
            <a:r>
              <a:rPr lang="ru-RU" sz="2400" dirty="0">
                <a:solidFill>
                  <a:srgbClr val="993300"/>
                </a:solidFill>
              </a:rPr>
              <a:t>; </a:t>
            </a:r>
            <a:r>
              <a:rPr lang="ru-RU" sz="2400" dirty="0" smtClean="0">
                <a:solidFill>
                  <a:srgbClr val="993300"/>
                </a:solidFill>
              </a:rPr>
              <a:t>юные шахматисты</a:t>
            </a:r>
            <a:r>
              <a:rPr lang="ru-RU" sz="2400" dirty="0">
                <a:solidFill>
                  <a:srgbClr val="993300"/>
                </a:solidFill>
              </a:rPr>
              <a:t>; </a:t>
            </a:r>
            <a:r>
              <a:rPr lang="ru-RU" sz="2400" dirty="0" smtClean="0">
                <a:solidFill>
                  <a:srgbClr val="993300"/>
                </a:solidFill>
              </a:rPr>
              <a:t>серебряные </a:t>
            </a:r>
            <a:r>
              <a:rPr lang="ru-RU" sz="2400" dirty="0">
                <a:solidFill>
                  <a:srgbClr val="993300"/>
                </a:solidFill>
              </a:rPr>
              <a:t>украше­ния; </a:t>
            </a:r>
            <a:r>
              <a:rPr lang="ru-RU" sz="2400" dirty="0" smtClean="0">
                <a:solidFill>
                  <a:srgbClr val="993300"/>
                </a:solidFill>
              </a:rPr>
              <a:t>глиняные </a:t>
            </a:r>
            <a:r>
              <a:rPr lang="ru-RU" sz="2400" dirty="0">
                <a:solidFill>
                  <a:srgbClr val="993300"/>
                </a:solidFill>
              </a:rPr>
              <a:t>полы; </a:t>
            </a:r>
            <a:r>
              <a:rPr lang="ru-RU" sz="2400" dirty="0" smtClean="0">
                <a:solidFill>
                  <a:srgbClr val="993300"/>
                </a:solidFill>
              </a:rPr>
              <a:t>кожаная куртка</a:t>
            </a:r>
            <a:r>
              <a:rPr lang="ru-RU" sz="2400" dirty="0">
                <a:solidFill>
                  <a:srgbClr val="993300"/>
                </a:solidFill>
              </a:rPr>
              <a:t>; </a:t>
            </a:r>
            <a:r>
              <a:rPr lang="ru-RU" sz="2400" dirty="0" smtClean="0">
                <a:solidFill>
                  <a:srgbClr val="993300"/>
                </a:solidFill>
              </a:rPr>
              <a:t>оловянные</a:t>
            </a:r>
            <a:r>
              <a:rPr lang="ru-RU" sz="2400" cap="small" dirty="0" smtClean="0">
                <a:solidFill>
                  <a:srgbClr val="993300"/>
                </a:solidFill>
              </a:rPr>
              <a:t> </a:t>
            </a:r>
            <a:r>
              <a:rPr lang="ru-RU" sz="2400" dirty="0">
                <a:solidFill>
                  <a:srgbClr val="993300"/>
                </a:solidFill>
              </a:rPr>
              <a:t>солдатики; </a:t>
            </a:r>
            <a:r>
              <a:rPr lang="ru-RU" sz="2400" dirty="0" smtClean="0">
                <a:solidFill>
                  <a:srgbClr val="993300"/>
                </a:solidFill>
              </a:rPr>
              <a:t>песчаная равнина</a:t>
            </a:r>
            <a:r>
              <a:rPr lang="ru-RU" sz="2400" dirty="0">
                <a:solidFill>
                  <a:srgbClr val="993300"/>
                </a:solidFill>
              </a:rPr>
              <a:t>; </a:t>
            </a:r>
            <a:r>
              <a:rPr lang="ru-RU" sz="2400" dirty="0" smtClean="0">
                <a:solidFill>
                  <a:srgbClr val="993300"/>
                </a:solidFill>
              </a:rPr>
              <a:t>масляное </a:t>
            </a:r>
            <a:r>
              <a:rPr lang="ru-RU" sz="2400" dirty="0">
                <a:solidFill>
                  <a:srgbClr val="993300"/>
                </a:solidFill>
              </a:rPr>
              <a:t>пятно; </a:t>
            </a:r>
            <a:r>
              <a:rPr lang="ru-RU" sz="2400" dirty="0" smtClean="0">
                <a:solidFill>
                  <a:srgbClr val="993300"/>
                </a:solidFill>
              </a:rPr>
              <a:t>ветреные дни</a:t>
            </a:r>
            <a:r>
              <a:rPr lang="ru-RU" sz="2400" dirty="0">
                <a:solidFill>
                  <a:srgbClr val="993300"/>
                </a:solidFill>
              </a:rPr>
              <a:t>; </a:t>
            </a:r>
            <a:r>
              <a:rPr lang="ru-RU" sz="2400" dirty="0" smtClean="0">
                <a:solidFill>
                  <a:srgbClr val="993300"/>
                </a:solidFill>
              </a:rPr>
              <a:t>ветреная мельница</a:t>
            </a:r>
            <a:r>
              <a:rPr lang="ru-RU" sz="2400" dirty="0">
                <a:solidFill>
                  <a:srgbClr val="993300"/>
                </a:solidFill>
              </a:rPr>
              <a:t>; </a:t>
            </a:r>
            <a:r>
              <a:rPr lang="ru-RU" sz="2400" dirty="0" smtClean="0">
                <a:solidFill>
                  <a:srgbClr val="993300"/>
                </a:solidFill>
              </a:rPr>
              <a:t>муравьиная куча</a:t>
            </a:r>
            <a:r>
              <a:rPr lang="ru-RU" sz="2400" dirty="0">
                <a:solidFill>
                  <a:srgbClr val="993300"/>
                </a:solidFill>
              </a:rPr>
              <a:t>; </a:t>
            </a:r>
            <a:r>
              <a:rPr lang="ru-RU" sz="2400" dirty="0" smtClean="0">
                <a:solidFill>
                  <a:srgbClr val="993300"/>
                </a:solidFill>
              </a:rPr>
              <a:t>станционная постройка; рассеянная </a:t>
            </a:r>
            <a:r>
              <a:rPr lang="ru-RU" sz="2400" dirty="0">
                <a:solidFill>
                  <a:srgbClr val="993300"/>
                </a:solidFill>
              </a:rPr>
              <a:t>ученица; </a:t>
            </a:r>
            <a:r>
              <a:rPr lang="ru-RU" sz="2400" dirty="0" smtClean="0">
                <a:solidFill>
                  <a:srgbClr val="993300"/>
                </a:solidFill>
              </a:rPr>
              <a:t>поношенное пальто</a:t>
            </a:r>
            <a:r>
              <a:rPr lang="ru-RU" sz="2400" dirty="0">
                <a:solidFill>
                  <a:srgbClr val="993300"/>
                </a:solidFill>
              </a:rPr>
              <a:t>; </a:t>
            </a:r>
            <a:r>
              <a:rPr lang="ru-RU" sz="2400" dirty="0" smtClean="0">
                <a:solidFill>
                  <a:srgbClr val="993300"/>
                </a:solidFill>
              </a:rPr>
              <a:t>сушенные фрукты</a:t>
            </a:r>
            <a:r>
              <a:rPr lang="ru-RU" sz="2400" dirty="0">
                <a:solidFill>
                  <a:srgbClr val="9933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94557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33"/>
            </a:gs>
            <a:gs pos="100000">
              <a:srgbClr val="FFCC66"/>
            </a:gs>
          </a:gsLst>
          <a:path path="rect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1" name="Rectangle 11"/>
          <p:cNvSpPr>
            <a:spLocks noChangeArrowheads="1"/>
          </p:cNvSpPr>
          <p:nvPr/>
        </p:nvSpPr>
        <p:spPr bwMode="auto">
          <a:xfrm>
            <a:off x="776536" y="1484784"/>
            <a:ext cx="8314738" cy="4086786"/>
          </a:xfrm>
          <a:prstGeom prst="rect">
            <a:avLst/>
          </a:prstGeom>
          <a:gradFill rotWithShape="1">
            <a:gsLst>
              <a:gs pos="0">
                <a:srgbClr val="FF9933"/>
              </a:gs>
              <a:gs pos="100000">
                <a:srgbClr val="FFCC66"/>
              </a:gs>
            </a:gsLst>
            <a:path path="rect">
              <a:fillToRect l="100000" b="100000"/>
            </a:path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9933"/>
            </a:extrusionClr>
          </a:sp3d>
        </p:spPr>
        <p:txBody>
          <a:bodyPr wrap="none" anchor="ctr">
            <a:flatTx/>
          </a:bodyPr>
          <a:lstStyle/>
          <a:p>
            <a:endParaRPr lang="ru-RU" sz="2400" dirty="0" smtClean="0"/>
          </a:p>
          <a:p>
            <a:endParaRPr lang="ru-RU" sz="2400" dirty="0"/>
          </a:p>
          <a:p>
            <a:endParaRPr lang="ru-RU" sz="2400" dirty="0" smtClean="0">
              <a:solidFill>
                <a:srgbClr val="993300"/>
              </a:solidFill>
            </a:endParaRPr>
          </a:p>
          <a:p>
            <a:r>
              <a:rPr lang="ru-RU" sz="2400" dirty="0" smtClean="0">
                <a:solidFill>
                  <a:srgbClr val="993300"/>
                </a:solidFill>
              </a:rPr>
              <a:t>Словосочетание </a:t>
            </a:r>
            <a:r>
              <a:rPr lang="ru-RU" sz="2400" dirty="0">
                <a:solidFill>
                  <a:srgbClr val="993300"/>
                </a:solidFill>
              </a:rPr>
              <a:t>образуется путём </a:t>
            </a:r>
            <a:endParaRPr lang="ru-RU" sz="2400" dirty="0" smtClean="0">
              <a:solidFill>
                <a:srgbClr val="993300"/>
              </a:solidFill>
            </a:endParaRPr>
          </a:p>
          <a:p>
            <a:r>
              <a:rPr lang="ru-RU" sz="2400" dirty="0" smtClean="0">
                <a:solidFill>
                  <a:srgbClr val="993300"/>
                </a:solidFill>
              </a:rPr>
              <a:t>распространения главного </a:t>
            </a:r>
            <a:r>
              <a:rPr lang="ru-RU" sz="2400" dirty="0">
                <a:solidFill>
                  <a:srgbClr val="993300"/>
                </a:solidFill>
              </a:rPr>
              <a:t>слова </a:t>
            </a:r>
            <a:r>
              <a:rPr lang="ru-RU" sz="2400" dirty="0" smtClean="0">
                <a:solidFill>
                  <a:srgbClr val="993300"/>
                </a:solidFill>
              </a:rPr>
              <a:t>зависимыми</a:t>
            </a:r>
          </a:p>
          <a:p>
            <a:r>
              <a:rPr lang="ru-RU" sz="2400" dirty="0" smtClean="0">
                <a:solidFill>
                  <a:srgbClr val="993300"/>
                </a:solidFill>
              </a:rPr>
              <a:t> </a:t>
            </a:r>
            <a:r>
              <a:rPr lang="ru-RU" sz="2400" dirty="0">
                <a:solidFill>
                  <a:srgbClr val="993300"/>
                </a:solidFill>
              </a:rPr>
              <a:t>(пояснительными) словами, например:</a:t>
            </a:r>
          </a:p>
          <a:p>
            <a:endParaRPr lang="ru-RU" sz="2400" i="1" dirty="0" smtClean="0">
              <a:solidFill>
                <a:srgbClr val="993300"/>
              </a:solidFill>
            </a:endParaRPr>
          </a:p>
          <a:p>
            <a:r>
              <a:rPr lang="ru-RU" sz="2400" i="1" dirty="0" smtClean="0">
                <a:solidFill>
                  <a:srgbClr val="993300"/>
                </a:solidFill>
              </a:rPr>
              <a:t>яблоко </a:t>
            </a:r>
            <a:r>
              <a:rPr lang="ru-RU" sz="2400" i="1" dirty="0">
                <a:solidFill>
                  <a:srgbClr val="993300"/>
                </a:solidFill>
              </a:rPr>
              <a:t>— вкусное яблоко; </a:t>
            </a:r>
            <a:endParaRPr lang="ru-RU" sz="2400" i="1" dirty="0" smtClean="0">
              <a:solidFill>
                <a:srgbClr val="993300"/>
              </a:solidFill>
            </a:endParaRPr>
          </a:p>
          <a:p>
            <a:r>
              <a:rPr lang="ru-RU" sz="2400" i="1" dirty="0" smtClean="0">
                <a:solidFill>
                  <a:srgbClr val="993300"/>
                </a:solidFill>
              </a:rPr>
              <a:t>платье </a:t>
            </a:r>
            <a:r>
              <a:rPr lang="ru-RU" sz="2400" i="1" dirty="0">
                <a:solidFill>
                  <a:srgbClr val="993300"/>
                </a:solidFill>
              </a:rPr>
              <a:t>— шерстяное </a:t>
            </a:r>
            <a:endParaRPr lang="ru-RU" sz="2400" i="1" dirty="0" smtClean="0">
              <a:solidFill>
                <a:srgbClr val="993300"/>
              </a:solidFill>
            </a:endParaRPr>
          </a:p>
          <a:p>
            <a:r>
              <a:rPr lang="ru-RU" sz="2400" i="1" dirty="0" smtClean="0">
                <a:solidFill>
                  <a:srgbClr val="993300"/>
                </a:solidFill>
              </a:rPr>
              <a:t>платье</a:t>
            </a:r>
            <a:r>
              <a:rPr lang="ru-RU" sz="2400" i="1" dirty="0">
                <a:solidFill>
                  <a:srgbClr val="993300"/>
                </a:solidFill>
              </a:rPr>
              <a:t>; </a:t>
            </a:r>
            <a:r>
              <a:rPr lang="ru-RU" sz="2400" dirty="0" smtClean="0">
                <a:solidFill>
                  <a:srgbClr val="993300"/>
                </a:solidFill>
              </a:rPr>
              <a:t> </a:t>
            </a:r>
            <a:r>
              <a:rPr lang="ru-RU" sz="2400" dirty="0">
                <a:solidFill>
                  <a:srgbClr val="993300"/>
                </a:solidFill>
              </a:rPr>
              <a:t>умный — очень умный</a:t>
            </a:r>
            <a:r>
              <a:rPr lang="ru-RU" sz="2400" dirty="0" smtClean="0">
                <a:solidFill>
                  <a:srgbClr val="993300"/>
                </a:solidFill>
              </a:rPr>
              <a:t>; </a:t>
            </a:r>
          </a:p>
          <a:p>
            <a:r>
              <a:rPr lang="ru-RU" sz="2400" i="1" dirty="0" smtClean="0">
                <a:solidFill>
                  <a:srgbClr val="993300"/>
                </a:solidFill>
              </a:rPr>
              <a:t>починить </a:t>
            </a:r>
            <a:r>
              <a:rPr lang="ru-RU" sz="2400" i="1" dirty="0">
                <a:solidFill>
                  <a:srgbClr val="993300"/>
                </a:solidFill>
              </a:rPr>
              <a:t>— </a:t>
            </a:r>
            <a:r>
              <a:rPr lang="ru-RU" sz="2400" i="1" dirty="0" smtClean="0">
                <a:solidFill>
                  <a:srgbClr val="993300"/>
                </a:solidFill>
              </a:rPr>
              <a:t>починить ботинки. </a:t>
            </a:r>
          </a:p>
          <a:p>
            <a:endParaRPr lang="ru-RU" sz="2400" i="1" dirty="0"/>
          </a:p>
          <a:p>
            <a:endParaRPr lang="ru-RU" sz="2400" i="1" dirty="0" smtClean="0"/>
          </a:p>
          <a:p>
            <a:endParaRPr lang="ru-RU" sz="2400" dirty="0"/>
          </a:p>
        </p:txBody>
      </p:sp>
      <p:pic>
        <p:nvPicPr>
          <p:cNvPr id="5" name="Рисунок 11" descr="C:\Documents and Settings\Администратор\Local Settings\Temporary Internet Files\Content.IE5\LCAV23UY\j040618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400000">
            <a:off x="7771797" y="141571"/>
            <a:ext cx="1817496" cy="2145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5791" dir="3378596" algn="ctr" rotWithShape="0">
              <a:srgbClr val="808080"/>
            </a:outerShdw>
          </a:effectLst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33"/>
            </a:gs>
            <a:gs pos="100000">
              <a:srgbClr val="FFCC66"/>
            </a:gs>
          </a:gsLst>
          <a:path path="rect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66720" y="0"/>
            <a:ext cx="82868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993300"/>
                </a:solidFill>
              </a:rPr>
              <a:t>Классификация </a:t>
            </a:r>
            <a:r>
              <a:rPr lang="ru-RU" dirty="0">
                <a:solidFill>
                  <a:srgbClr val="993300"/>
                </a:solidFill>
              </a:rPr>
              <a:t>словосочетаний</a:t>
            </a:r>
            <a:endParaRPr lang="en-US" dirty="0" smtClean="0">
              <a:solidFill>
                <a:srgbClr val="99330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 bwMode="auto">
          <a:xfrm>
            <a:off x="666720" y="785794"/>
            <a:ext cx="8858312" cy="1203046"/>
          </a:xfrm>
          <a:prstGeom prst="roundRect">
            <a:avLst/>
          </a:prstGeom>
          <a:solidFill>
            <a:srgbClr val="FFFF66"/>
          </a:solidFill>
          <a:ln w="28575">
            <a:solidFill>
              <a:srgbClr val="FF99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2400" dirty="0">
                <a:solidFill>
                  <a:srgbClr val="993300"/>
                </a:solidFill>
              </a:rPr>
              <a:t>В зависимости от того, к какой части речи относится главное (поясняемое) слово, </a:t>
            </a:r>
            <a:r>
              <a:rPr lang="ru-RU" sz="2400" dirty="0" smtClean="0">
                <a:solidFill>
                  <a:srgbClr val="993300"/>
                </a:solidFill>
              </a:rPr>
              <a:t>словосочетания </a:t>
            </a:r>
            <a:r>
              <a:rPr lang="ru-RU" sz="2400" dirty="0">
                <a:solidFill>
                  <a:srgbClr val="993300"/>
                </a:solidFill>
              </a:rPr>
              <a:t>делятся на четыре группы: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993300"/>
              </a:solidFill>
              <a:effectLst/>
              <a:latin typeface="Arial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 bwMode="auto">
          <a:xfrm>
            <a:off x="595282" y="2420888"/>
            <a:ext cx="4214842" cy="2160240"/>
          </a:xfrm>
          <a:prstGeom prst="roundRect">
            <a:avLst/>
          </a:prstGeom>
          <a:solidFill>
            <a:srgbClr val="FFFF66"/>
          </a:solidFill>
          <a:ln w="28575">
            <a:solidFill>
              <a:srgbClr val="FF99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1800" dirty="0">
                <a:solidFill>
                  <a:srgbClr val="993300"/>
                </a:solidFill>
              </a:rPr>
              <a:t>1) г л а г о л ь н ы е </a:t>
            </a:r>
            <a:r>
              <a:rPr lang="ru-RU" sz="1800" i="1" dirty="0">
                <a:solidFill>
                  <a:srgbClr val="993300"/>
                </a:solidFill>
              </a:rPr>
              <a:t>(читать книгу, </a:t>
            </a:r>
            <a:r>
              <a:rPr lang="ru-RU" sz="1800" i="1" dirty="0" smtClean="0">
                <a:solidFill>
                  <a:srgbClr val="993300"/>
                </a:solidFill>
              </a:rPr>
              <a:t>прибитый </a:t>
            </a:r>
            <a:r>
              <a:rPr lang="ru-RU" sz="1800" i="1" dirty="0">
                <a:solidFill>
                  <a:srgbClr val="993300"/>
                </a:solidFill>
              </a:rPr>
              <a:t>гвоздями, сильно устал, поставить на стол</a:t>
            </a:r>
            <a:r>
              <a:rPr lang="ru-RU" sz="1800" i="1" dirty="0" smtClean="0">
                <a:solidFill>
                  <a:srgbClr val="993300"/>
                </a:solidFill>
              </a:rPr>
              <a:t>)</a:t>
            </a:r>
            <a:endParaRPr lang="ru-RU" sz="1800" dirty="0">
              <a:solidFill>
                <a:srgbClr val="993300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 bwMode="auto">
          <a:xfrm>
            <a:off x="5309065" y="2276872"/>
            <a:ext cx="4214842" cy="2448272"/>
          </a:xfrm>
          <a:prstGeom prst="roundRect">
            <a:avLst/>
          </a:prstGeom>
          <a:solidFill>
            <a:srgbClr val="FFFF66"/>
          </a:solidFill>
          <a:ln w="28575">
            <a:solidFill>
              <a:srgbClr val="FF99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1600" dirty="0">
                <a:solidFill>
                  <a:srgbClr val="993300"/>
                </a:solidFill>
              </a:rPr>
              <a:t>2) </a:t>
            </a:r>
            <a:r>
              <a:rPr lang="ru-RU" sz="1600" dirty="0" smtClean="0">
                <a:solidFill>
                  <a:srgbClr val="993300"/>
                </a:solidFill>
              </a:rPr>
              <a:t>именные, </a:t>
            </a:r>
            <a:r>
              <a:rPr lang="ru-RU" sz="1600" dirty="0">
                <a:solidFill>
                  <a:srgbClr val="993300"/>
                </a:solidFill>
              </a:rPr>
              <a:t>которые распадаются на три подгруппы: с именами существительными </a:t>
            </a:r>
            <a:r>
              <a:rPr lang="ru-RU" sz="1600" i="1" dirty="0">
                <a:solidFill>
                  <a:srgbClr val="993300"/>
                </a:solidFill>
              </a:rPr>
              <a:t>(дорогая книга, дом отца, рубашка в клетку, ключ от двери),</a:t>
            </a:r>
            <a:r>
              <a:rPr lang="ru-RU" sz="1600" dirty="0">
                <a:solidFill>
                  <a:srgbClr val="993300"/>
                </a:solidFill>
              </a:rPr>
              <a:t> с именами </a:t>
            </a:r>
            <a:r>
              <a:rPr lang="ru-RU" sz="1600" dirty="0" smtClean="0">
                <a:solidFill>
                  <a:srgbClr val="993300"/>
                </a:solidFill>
              </a:rPr>
              <a:t>прилагательными </a:t>
            </a:r>
            <a:r>
              <a:rPr lang="ru-RU" sz="1600" i="1" dirty="0">
                <a:solidFill>
                  <a:srgbClr val="993300"/>
                </a:solidFill>
              </a:rPr>
              <a:t>(очень дорогая, дороже золота),</a:t>
            </a:r>
            <a:r>
              <a:rPr lang="ru-RU" sz="1600" dirty="0">
                <a:solidFill>
                  <a:srgbClr val="993300"/>
                </a:solidFill>
              </a:rPr>
              <a:t> с именами </a:t>
            </a:r>
            <a:r>
              <a:rPr lang="ru-RU" sz="1600" dirty="0" smtClean="0">
                <a:solidFill>
                  <a:srgbClr val="993300"/>
                </a:solidFill>
              </a:rPr>
              <a:t>числительными </a:t>
            </a:r>
            <a:r>
              <a:rPr lang="ru-RU" sz="1600" i="1" dirty="0">
                <a:solidFill>
                  <a:srgbClr val="993300"/>
                </a:solidFill>
              </a:rPr>
              <a:t>(две книги, трое детей</a:t>
            </a:r>
            <a:r>
              <a:rPr lang="ru-RU" sz="1600" i="1" dirty="0" smtClean="0">
                <a:solidFill>
                  <a:srgbClr val="993300"/>
                </a:solidFill>
              </a:rPr>
              <a:t>)</a:t>
            </a:r>
            <a:endParaRPr lang="ru-RU" sz="1600" dirty="0">
              <a:solidFill>
                <a:srgbClr val="993300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 bwMode="auto">
          <a:xfrm>
            <a:off x="593340" y="4869160"/>
            <a:ext cx="4214842" cy="1501908"/>
          </a:xfrm>
          <a:prstGeom prst="roundRect">
            <a:avLst/>
          </a:prstGeom>
          <a:solidFill>
            <a:srgbClr val="FFFF66"/>
          </a:solidFill>
          <a:ln w="28575">
            <a:solidFill>
              <a:srgbClr val="FF99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1800" dirty="0">
                <a:solidFill>
                  <a:srgbClr val="993300"/>
                </a:solidFill>
              </a:rPr>
              <a:t>3) н а р е ч н ы е </a:t>
            </a:r>
            <a:r>
              <a:rPr lang="ru-RU" sz="1800" i="1" dirty="0">
                <a:solidFill>
                  <a:srgbClr val="993300"/>
                </a:solidFill>
              </a:rPr>
              <a:t>(очень дорого, невероятно плохо</a:t>
            </a:r>
            <a:r>
              <a:rPr lang="ru-RU" sz="1800" i="1" dirty="0" smtClean="0">
                <a:solidFill>
                  <a:srgbClr val="993300"/>
                </a:solidFill>
              </a:rPr>
              <a:t>)</a:t>
            </a:r>
            <a:endParaRPr lang="ru-RU" sz="1800" dirty="0">
              <a:solidFill>
                <a:srgbClr val="993300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 bwMode="auto">
          <a:xfrm>
            <a:off x="5344234" y="4901280"/>
            <a:ext cx="4214842" cy="1501908"/>
          </a:xfrm>
          <a:prstGeom prst="roundRect">
            <a:avLst/>
          </a:prstGeom>
          <a:solidFill>
            <a:srgbClr val="FFFF66"/>
          </a:solidFill>
          <a:ln w="28575">
            <a:solidFill>
              <a:srgbClr val="FF99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1800" dirty="0">
                <a:solidFill>
                  <a:srgbClr val="993300"/>
                </a:solidFill>
              </a:rPr>
              <a:t>4) м е с т о и м е н </a:t>
            </a:r>
            <a:r>
              <a:rPr lang="ru-RU" sz="1800" dirty="0" err="1">
                <a:solidFill>
                  <a:srgbClr val="993300"/>
                </a:solidFill>
              </a:rPr>
              <a:t>н</a:t>
            </a:r>
            <a:r>
              <a:rPr lang="ru-RU" sz="1800" dirty="0">
                <a:solidFill>
                  <a:srgbClr val="993300"/>
                </a:solidFill>
              </a:rPr>
              <a:t> ы е </a:t>
            </a:r>
            <a:r>
              <a:rPr lang="ru-RU" sz="1800" i="1" dirty="0">
                <a:solidFill>
                  <a:srgbClr val="993300"/>
                </a:solidFill>
              </a:rPr>
              <a:t>(что-то детское, каждый из </a:t>
            </a:r>
            <a:r>
              <a:rPr lang="ru-RU" sz="1800" i="1" dirty="0" smtClean="0">
                <a:solidFill>
                  <a:srgbClr val="993300"/>
                </a:solidFill>
              </a:rPr>
              <a:t>присутствующих)</a:t>
            </a:r>
            <a:endParaRPr lang="ru-RU" sz="1800" dirty="0">
              <a:solidFill>
                <a:srgbClr val="9933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33"/>
            </a:gs>
            <a:gs pos="100000">
              <a:srgbClr val="FFCC66"/>
            </a:gs>
          </a:gsLst>
          <a:path path="rect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Лента лицом вверх 7"/>
          <p:cNvSpPr/>
          <p:nvPr/>
        </p:nvSpPr>
        <p:spPr bwMode="auto">
          <a:xfrm>
            <a:off x="0" y="142852"/>
            <a:ext cx="9906000" cy="1643074"/>
          </a:xfrm>
          <a:prstGeom prst="ribbon2">
            <a:avLst/>
          </a:prstGeom>
          <a:solidFill>
            <a:srgbClr val="FFFF66"/>
          </a:solidFill>
          <a:ln w="381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dirty="0">
                <a:solidFill>
                  <a:srgbClr val="993300"/>
                </a:solidFill>
              </a:rPr>
              <a:t>Типы связи слов в словосочетаниях</a:t>
            </a:r>
          </a:p>
        </p:txBody>
      </p:sp>
      <p:sp>
        <p:nvSpPr>
          <p:cNvPr id="9" name="Горизонтальный свиток 8"/>
          <p:cNvSpPr/>
          <p:nvPr/>
        </p:nvSpPr>
        <p:spPr bwMode="auto">
          <a:xfrm>
            <a:off x="1381100" y="2276872"/>
            <a:ext cx="8286808" cy="3080954"/>
          </a:xfrm>
          <a:prstGeom prst="horizontalScroll">
            <a:avLst/>
          </a:prstGeom>
          <a:solidFill>
            <a:srgbClr val="FFFF66"/>
          </a:solidFill>
          <a:ln w="28575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>
              <a:lnSpc>
                <a:spcPct val="150000"/>
              </a:lnSpc>
            </a:pPr>
            <a:r>
              <a:rPr lang="ru-RU" sz="2400" dirty="0">
                <a:solidFill>
                  <a:srgbClr val="993300"/>
                </a:solidFill>
              </a:rPr>
              <a:t>В словосочетаниях зависимые слова связываются с главными тремя способами: </a:t>
            </a:r>
            <a:r>
              <a:rPr lang="ru-RU" sz="2400" dirty="0">
                <a:solidFill>
                  <a:srgbClr val="FF0000"/>
                </a:solidFill>
              </a:rPr>
              <a:t>согласованием, управлением, примыканием.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pic>
        <p:nvPicPr>
          <p:cNvPr id="10" name="Рисунок 115" descr="C:\Documents and Settings\Администратор\Local Settings\Temporary Internet Files\Content.IE5\JEUWUVEE\j040617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840000">
            <a:off x="175830" y="5024037"/>
            <a:ext cx="1661441" cy="165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5791" dir="3378596" algn="ctr" rotWithShape="0">
              <a:srgbClr val="808080"/>
            </a:outerShdw>
          </a:effectLst>
        </p:spPr>
      </p:pic>
    </p:spTree>
    <p:extLst>
      <p:ext uri="{BB962C8B-B14F-4D97-AF65-F5344CB8AC3E}">
        <p14:creationId xmlns:p14="http://schemas.microsoft.com/office/powerpoint/2010/main" val="2206597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33"/>
            </a:gs>
            <a:gs pos="100000">
              <a:srgbClr val="FFCC66"/>
            </a:gs>
          </a:gsLst>
          <a:path path="rect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Горизонтальный свиток 1"/>
          <p:cNvSpPr/>
          <p:nvPr/>
        </p:nvSpPr>
        <p:spPr bwMode="auto">
          <a:xfrm>
            <a:off x="560512" y="188640"/>
            <a:ext cx="8929750" cy="785818"/>
          </a:xfrm>
          <a:prstGeom prst="horizontalScroll">
            <a:avLst/>
          </a:prstGeom>
          <a:solidFill>
            <a:srgbClr val="FFFF66"/>
          </a:solidFill>
          <a:ln w="28575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dirty="0" smtClean="0">
                <a:solidFill>
                  <a:srgbClr val="C00000"/>
                </a:solidFill>
              </a:rPr>
              <a:t>СОГЛАСОВАНИЕ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623602"/>
              </p:ext>
            </p:extLst>
          </p:nvPr>
        </p:nvGraphicFramePr>
        <p:xfrm>
          <a:off x="884927" y="1268760"/>
          <a:ext cx="8280920" cy="52425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280920"/>
              </a:tblGrid>
              <a:tr h="504056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Согласованием</a:t>
                      </a:r>
                      <a:r>
                        <a:rPr lang="ru-RU" sz="2000" kern="1200" dirty="0" smtClean="0">
                          <a:solidFill>
                            <a:srgbClr val="99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называется такая связь, при которой зависимое слово ставится в том же числе, роде и падеже, что и главное слово. Согласуются следующие зависимые слова: </a:t>
                      </a:r>
                      <a:r>
                        <a:rPr lang="ru-RU" sz="20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имена прилагательные, местоимения-прилагательные, причастия, порядковые</a:t>
                      </a:r>
                      <a:r>
                        <a:rPr lang="ru-RU" sz="2000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числительные, существительные, </a:t>
                      </a:r>
                      <a:r>
                        <a:rPr lang="ru-RU" sz="2000" kern="1200" dirty="0" smtClean="0">
                          <a:solidFill>
                            <a:srgbClr val="99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например: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kern="1200" dirty="0" smtClean="0">
                        <a:solidFill>
                          <a:srgbClr val="99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ru-RU" sz="2000" b="1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дорогая книга</a:t>
                      </a:r>
                      <a:r>
                        <a:rPr lang="ru-RU" sz="20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1" kern="1200" dirty="0" smtClean="0">
                          <a:solidFill>
                            <a:srgbClr val="99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(в этом словосочетании зависимое прилагательное </a:t>
                      </a:r>
                      <a:r>
                        <a:rPr lang="ru-RU" sz="2000" b="1" i="1" kern="1200" dirty="0" smtClean="0">
                          <a:solidFill>
                            <a:srgbClr val="99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дорогая</a:t>
                      </a:r>
                      <a:r>
                        <a:rPr lang="ru-RU" sz="2000" b="1" kern="1200" dirty="0" smtClean="0">
                          <a:solidFill>
                            <a:srgbClr val="99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согласуется с существительным </a:t>
                      </a:r>
                      <a:r>
                        <a:rPr lang="ru-RU" sz="2000" b="1" i="1" kern="1200" dirty="0" smtClean="0">
                          <a:solidFill>
                            <a:srgbClr val="99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книга</a:t>
                      </a:r>
                      <a:r>
                        <a:rPr lang="ru-RU" sz="2000" b="1" kern="1200" dirty="0" smtClean="0">
                          <a:solidFill>
                            <a:srgbClr val="99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единственном числе, женском роде, именительном падеже);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kern="1200" dirty="0" smtClean="0">
                        <a:solidFill>
                          <a:srgbClr val="99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rgbClr val="99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2) </a:t>
                      </a:r>
                      <a:r>
                        <a:rPr lang="ru-RU" sz="2000" b="1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моей книгой </a:t>
                      </a:r>
                      <a:r>
                        <a:rPr lang="ru-RU" sz="2000" b="1" kern="1200" dirty="0" smtClean="0">
                          <a:solidFill>
                            <a:srgbClr val="99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(в этом словосочетании зависимое местоимение-прилагательное согласуется с существительным </a:t>
                      </a:r>
                      <a:r>
                        <a:rPr lang="ru-RU" sz="2000" b="1" i="1" kern="1200" dirty="0" smtClean="0">
                          <a:solidFill>
                            <a:srgbClr val="99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книга</a:t>
                      </a:r>
                      <a:r>
                        <a:rPr lang="ru-RU" sz="2000" b="1" kern="1200" dirty="0" smtClean="0">
                          <a:solidFill>
                            <a:srgbClr val="99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единственном числе, женском роде, творительном падеже); </a:t>
                      </a:r>
                      <a:endParaRPr lang="ru-RU" sz="2000" dirty="0" smtClean="0">
                        <a:solidFill>
                          <a:srgbClr val="993300"/>
                        </a:solidFill>
                      </a:endParaRPr>
                    </a:p>
                    <a:p>
                      <a:pPr algn="l"/>
                      <a:endParaRPr lang="ru-RU" sz="1800" dirty="0">
                        <a:solidFill>
                          <a:srgbClr val="993300"/>
                        </a:solidFill>
                      </a:endParaRPr>
                    </a:p>
                  </a:txBody>
                  <a:tcPr>
                    <a:solidFill>
                      <a:srgbClr val="FFFF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33"/>
            </a:gs>
            <a:gs pos="100000">
              <a:srgbClr val="FFCC66"/>
            </a:gs>
          </a:gsLst>
          <a:path path="rect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Горизонтальный свиток 1"/>
          <p:cNvSpPr/>
          <p:nvPr/>
        </p:nvSpPr>
        <p:spPr bwMode="auto">
          <a:xfrm>
            <a:off x="560512" y="188640"/>
            <a:ext cx="8929750" cy="785818"/>
          </a:xfrm>
          <a:prstGeom prst="horizontalScroll">
            <a:avLst/>
          </a:prstGeom>
          <a:solidFill>
            <a:srgbClr val="FFFF66"/>
          </a:solidFill>
          <a:ln w="28575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dirty="0" smtClean="0">
                <a:solidFill>
                  <a:srgbClr val="C00000"/>
                </a:solidFill>
              </a:rPr>
              <a:t>СОГЛАСОВАНИЕ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448891"/>
              </p:ext>
            </p:extLst>
          </p:nvPr>
        </p:nvGraphicFramePr>
        <p:xfrm>
          <a:off x="776536" y="1412776"/>
          <a:ext cx="8424936" cy="43204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424936"/>
              </a:tblGrid>
              <a:tr h="432048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2000" b="1" kern="1200" dirty="0" smtClean="0">
                          <a:solidFill>
                            <a:srgbClr val="99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3) </a:t>
                      </a:r>
                      <a:r>
                        <a:rPr lang="ru-RU" sz="2000" b="1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улыбающееся дитя </a:t>
                      </a:r>
                      <a:r>
                        <a:rPr lang="ru-RU" sz="2000" b="1" kern="1200" dirty="0" smtClean="0">
                          <a:solidFill>
                            <a:srgbClr val="99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(в этом словосочетании зависимое причастие </a:t>
                      </a:r>
                      <a:r>
                        <a:rPr lang="ru-RU" sz="2000" b="1" i="1" kern="1200" dirty="0" smtClean="0">
                          <a:solidFill>
                            <a:srgbClr val="99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улыбающееся</a:t>
                      </a:r>
                      <a:r>
                        <a:rPr lang="ru-RU" sz="2000" b="1" kern="1200" dirty="0" smtClean="0">
                          <a:solidFill>
                            <a:srgbClr val="99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согласуется с существительным </a:t>
                      </a:r>
                      <a:r>
                        <a:rPr lang="ru-RU" sz="2000" b="1" i="1" kern="1200" dirty="0" smtClean="0">
                          <a:solidFill>
                            <a:srgbClr val="99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дитя</a:t>
                      </a:r>
                      <a:r>
                        <a:rPr lang="ru-RU" sz="2000" b="1" kern="1200" dirty="0" smtClean="0">
                          <a:solidFill>
                            <a:srgbClr val="99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единственном числе, среднем роде, именительном падеже); </a:t>
                      </a:r>
                    </a:p>
                    <a:p>
                      <a:pPr algn="just">
                        <a:lnSpc>
                          <a:spcPct val="100000"/>
                        </a:lnSpc>
                      </a:pPr>
                      <a:endParaRPr lang="ru-RU" sz="2000" b="1" kern="1200" dirty="0" smtClean="0">
                        <a:solidFill>
                          <a:srgbClr val="99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2000" b="1" kern="1200" dirty="0" smtClean="0">
                          <a:solidFill>
                            <a:srgbClr val="99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4) </a:t>
                      </a:r>
                      <a:r>
                        <a:rPr lang="ru-RU" sz="2000" b="1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второго сорта</a:t>
                      </a:r>
                      <a:r>
                        <a:rPr lang="ru-RU" sz="20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1" kern="1200" dirty="0" smtClean="0">
                          <a:solidFill>
                            <a:srgbClr val="99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(в этом словосочетании зависимое числительное </a:t>
                      </a:r>
                      <a:r>
                        <a:rPr lang="ru-RU" sz="2000" b="1" i="1" kern="1200" dirty="0" smtClean="0">
                          <a:solidFill>
                            <a:srgbClr val="99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второй</a:t>
                      </a:r>
                      <a:r>
                        <a:rPr lang="ru-RU" sz="2000" b="1" kern="1200" dirty="0" smtClean="0">
                          <a:solidFill>
                            <a:srgbClr val="99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согласуется с существительным </a:t>
                      </a:r>
                      <a:r>
                        <a:rPr lang="ru-RU" sz="2000" b="1" i="1" kern="1200" dirty="0" smtClean="0">
                          <a:solidFill>
                            <a:srgbClr val="99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сорт</a:t>
                      </a:r>
                      <a:r>
                        <a:rPr lang="ru-RU" sz="2000" b="1" kern="1200" dirty="0" smtClean="0">
                          <a:solidFill>
                            <a:srgbClr val="99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единственном числе, мужском роде, родительном падеже); </a:t>
                      </a:r>
                    </a:p>
                    <a:p>
                      <a:pPr algn="just">
                        <a:lnSpc>
                          <a:spcPct val="100000"/>
                        </a:lnSpc>
                      </a:pPr>
                      <a:endParaRPr lang="ru-RU" sz="2000" b="1" kern="1200" dirty="0" smtClean="0">
                        <a:solidFill>
                          <a:srgbClr val="99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2000" b="1" kern="1200" dirty="0" smtClean="0">
                          <a:solidFill>
                            <a:srgbClr val="99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5) </a:t>
                      </a:r>
                      <a:r>
                        <a:rPr lang="ru-RU" sz="2000" b="1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река Днепр</a:t>
                      </a:r>
                      <a:r>
                        <a:rPr lang="ru-RU" sz="20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1" kern="1200" dirty="0" smtClean="0">
                          <a:solidFill>
                            <a:srgbClr val="99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(в этом словосочетании зависимое существительное </a:t>
                      </a:r>
                      <a:r>
                        <a:rPr lang="ru-RU" sz="2000" b="1" i="1" kern="1200" dirty="0" smtClean="0">
                          <a:solidFill>
                            <a:srgbClr val="99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Днепр</a:t>
                      </a:r>
                      <a:r>
                        <a:rPr lang="ru-RU" sz="2000" b="1" kern="1200" dirty="0" smtClean="0">
                          <a:solidFill>
                            <a:srgbClr val="99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согласуется с основным существительным </a:t>
                      </a:r>
                      <a:r>
                        <a:rPr lang="ru-RU" sz="2000" b="1" i="1" kern="1200" dirty="0" smtClean="0">
                          <a:solidFill>
                            <a:srgbClr val="99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река</a:t>
                      </a:r>
                      <a:r>
                        <a:rPr lang="ru-RU" sz="2000" b="1" kern="1200" dirty="0" smtClean="0">
                          <a:solidFill>
                            <a:srgbClr val="99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единственном числе, именительном падеже) </a:t>
                      </a:r>
                      <a:endParaRPr lang="ru-RU" sz="2000" dirty="0">
                        <a:solidFill>
                          <a:srgbClr val="993300"/>
                        </a:solidFill>
                      </a:endParaRPr>
                    </a:p>
                  </a:txBody>
                  <a:tcPr>
                    <a:solidFill>
                      <a:srgbClr val="FFFF6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125574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33"/>
            </a:gs>
            <a:gs pos="100000">
              <a:srgbClr val="FFCC66"/>
            </a:gs>
          </a:gsLst>
          <a:path path="rect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Горизонтальный свиток 1"/>
          <p:cNvSpPr/>
          <p:nvPr/>
        </p:nvSpPr>
        <p:spPr bwMode="auto">
          <a:xfrm>
            <a:off x="560512" y="188640"/>
            <a:ext cx="8929750" cy="785818"/>
          </a:xfrm>
          <a:prstGeom prst="horizontalScroll">
            <a:avLst/>
          </a:prstGeom>
          <a:solidFill>
            <a:srgbClr val="FFFF66"/>
          </a:solidFill>
          <a:ln w="28575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dirty="0" smtClean="0">
                <a:solidFill>
                  <a:srgbClr val="C00000"/>
                </a:solidFill>
              </a:rPr>
              <a:t>УПРАВЛЕНИЕ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7909673"/>
              </p:ext>
            </p:extLst>
          </p:nvPr>
        </p:nvGraphicFramePr>
        <p:xfrm>
          <a:off x="776536" y="1196752"/>
          <a:ext cx="8496943" cy="50405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496943"/>
              </a:tblGrid>
              <a:tr h="504056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Управлением</a:t>
                      </a:r>
                      <a:r>
                        <a:rPr lang="ru-RU" sz="2000" b="1" kern="1200" dirty="0" smtClean="0">
                          <a:solidFill>
                            <a:srgbClr val="99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называется такая связь, при которой зависимое слово ставится в том косвенном падеже, какого требует главное слово. Связью управления соединяются следующие зависимые слова: </a:t>
                      </a:r>
                      <a:r>
                        <a:rPr lang="ru-RU" sz="20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имена существительные, местоимения-существительные, количественные числительные и другие слова, </a:t>
                      </a:r>
                      <a:r>
                        <a:rPr lang="ru-RU" sz="2000" b="1" kern="1200" dirty="0" smtClean="0">
                          <a:solidFill>
                            <a:srgbClr val="99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употреблённые в значении </a:t>
                      </a:r>
                      <a:r>
                        <a:rPr lang="ru-RU" sz="20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существительны</a:t>
                      </a:r>
                      <a:r>
                        <a:rPr lang="ru-RU" sz="2000" b="1" kern="1200" dirty="0" smtClean="0">
                          <a:solidFill>
                            <a:srgbClr val="99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х, например: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kern="1200" dirty="0" smtClean="0">
                        <a:solidFill>
                          <a:srgbClr val="99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ru-RU" sz="1800" b="1" i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купить</a:t>
                      </a:r>
                      <a:r>
                        <a:rPr lang="ru-RU" sz="1800" b="1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книгу</a:t>
                      </a:r>
                      <a:r>
                        <a:rPr lang="ru-RU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rgbClr val="99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(в этом словосочетании зависимое существительное </a:t>
                      </a:r>
                      <a:r>
                        <a:rPr lang="ru-RU" sz="1800" b="1" i="1" kern="1200" dirty="0" smtClean="0">
                          <a:solidFill>
                            <a:srgbClr val="99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книга</a:t>
                      </a:r>
                      <a:r>
                        <a:rPr lang="ru-RU" sz="1800" b="1" kern="1200" dirty="0" smtClean="0">
                          <a:solidFill>
                            <a:srgbClr val="99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стоит в винительном падеже и обозначает предмет, на который направляется действие, выраженное переходным глаголом </a:t>
                      </a:r>
                      <a:r>
                        <a:rPr lang="ru-RU" sz="1800" b="1" i="1" kern="1200" dirty="0" smtClean="0">
                          <a:solidFill>
                            <a:srgbClr val="99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купить);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rgbClr val="99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rgbClr val="99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2) </a:t>
                      </a:r>
                      <a:r>
                        <a:rPr lang="ru-RU" sz="1800" b="1" i="1" kern="1200" dirty="0" smtClean="0">
                          <a:solidFill>
                            <a:srgbClr val="99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войти </a:t>
                      </a:r>
                      <a:r>
                        <a:rPr lang="ru-RU" sz="1800" b="1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комнату</a:t>
                      </a:r>
                      <a:r>
                        <a:rPr lang="ru-RU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rgbClr val="99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(в этом словосочетании зависимое существительное </a:t>
                      </a:r>
                      <a:r>
                        <a:rPr lang="ru-RU" sz="1800" b="1" i="1" kern="1200" dirty="0" smtClean="0">
                          <a:solidFill>
                            <a:srgbClr val="99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комната</a:t>
                      </a:r>
                      <a:r>
                        <a:rPr lang="ru-RU" sz="1800" b="1" kern="1200" dirty="0" smtClean="0">
                          <a:solidFill>
                            <a:srgbClr val="99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стоит в винительном падеже с предлогом </a:t>
                      </a:r>
                      <a:r>
                        <a:rPr lang="ru-RU" sz="1800" b="1" i="1" kern="1200" dirty="0" smtClean="0">
                          <a:solidFill>
                            <a:srgbClr val="99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</a:t>
                      </a:r>
                      <a:r>
                        <a:rPr lang="ru-RU" sz="1800" b="1" kern="1200" dirty="0" smtClean="0">
                          <a:solidFill>
                            <a:srgbClr val="99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 обозначает предмет, внутрь которого направлено действие, выраженное глаголом соответствующего значения); </a:t>
                      </a:r>
                      <a:endParaRPr lang="ru-RU" sz="1800" dirty="0" smtClean="0">
                        <a:solidFill>
                          <a:srgbClr val="993300"/>
                        </a:solidFill>
                      </a:endParaRPr>
                    </a:p>
                    <a:p>
                      <a:pPr algn="l"/>
                      <a:endParaRPr lang="ru-RU" sz="1800" dirty="0">
                        <a:solidFill>
                          <a:srgbClr val="993300"/>
                        </a:solidFill>
                      </a:endParaRPr>
                    </a:p>
                  </a:txBody>
                  <a:tcPr>
                    <a:solidFill>
                      <a:srgbClr val="FFFF6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7336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33"/>
            </a:gs>
            <a:gs pos="100000">
              <a:srgbClr val="FFCC66"/>
            </a:gs>
          </a:gsLst>
          <a:path path="rect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Горизонтальный свиток 1"/>
          <p:cNvSpPr/>
          <p:nvPr/>
        </p:nvSpPr>
        <p:spPr bwMode="auto">
          <a:xfrm>
            <a:off x="560512" y="188640"/>
            <a:ext cx="8929750" cy="785818"/>
          </a:xfrm>
          <a:prstGeom prst="horizontalScroll">
            <a:avLst/>
          </a:prstGeom>
          <a:solidFill>
            <a:srgbClr val="FFFF66"/>
          </a:solidFill>
          <a:ln w="28575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dirty="0" smtClean="0">
                <a:solidFill>
                  <a:srgbClr val="C00000"/>
                </a:solidFill>
              </a:rPr>
              <a:t>УПРАВЛЕНИЕ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3451322"/>
              </p:ext>
            </p:extLst>
          </p:nvPr>
        </p:nvGraphicFramePr>
        <p:xfrm>
          <a:off x="812919" y="1484784"/>
          <a:ext cx="8424936" cy="417646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424936"/>
              </a:tblGrid>
              <a:tr h="4176464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rgbClr val="99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3) </a:t>
                      </a:r>
                      <a:r>
                        <a:rPr lang="ru-RU" sz="2000" b="1" i="1" kern="1200" dirty="0" smtClean="0">
                          <a:solidFill>
                            <a:srgbClr val="99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поссориться </a:t>
                      </a:r>
                      <a:r>
                        <a:rPr lang="ru-RU" sz="2000" b="1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 ним</a:t>
                      </a:r>
                      <a:r>
                        <a:rPr lang="ru-RU" sz="20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1" kern="1200" dirty="0" smtClean="0">
                          <a:solidFill>
                            <a:srgbClr val="99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(в этом словосочетании зависимое местоимение </a:t>
                      </a:r>
                      <a:r>
                        <a:rPr lang="ru-RU" sz="2000" b="1" i="1" kern="1200" dirty="0" smtClean="0">
                          <a:solidFill>
                            <a:srgbClr val="99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он</a:t>
                      </a:r>
                      <a:r>
                        <a:rPr lang="ru-RU" sz="2000" b="1" kern="1200" dirty="0" smtClean="0">
                          <a:solidFill>
                            <a:srgbClr val="99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стоит в творительном падеже с предлогом </a:t>
                      </a:r>
                      <a:r>
                        <a:rPr lang="ru-RU" sz="2000" b="1" i="1" kern="1200" dirty="0" smtClean="0">
                          <a:solidFill>
                            <a:srgbClr val="99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</a:t>
                      </a:r>
                      <a:r>
                        <a:rPr lang="ru-RU" sz="2000" b="1" kern="1200" dirty="0" smtClean="0">
                          <a:solidFill>
                            <a:srgbClr val="99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 </a:t>
                      </a:r>
                      <a:endParaRPr lang="ru-RU" sz="2000" dirty="0" smtClean="0">
                        <a:solidFill>
                          <a:srgbClr val="993300"/>
                        </a:solidFill>
                      </a:endParaRPr>
                    </a:p>
                    <a:p>
                      <a:pPr algn="just"/>
                      <a:r>
                        <a:rPr lang="ru-RU" sz="2000" b="1" kern="1200" dirty="0" smtClean="0">
                          <a:solidFill>
                            <a:srgbClr val="99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обозначает одного из участников совместного действия, выраженного глаголом соответствующего значения); </a:t>
                      </a:r>
                    </a:p>
                    <a:p>
                      <a:pPr algn="just"/>
                      <a:endParaRPr lang="ru-RU" sz="2000" b="1" kern="1200" dirty="0" smtClean="0">
                        <a:solidFill>
                          <a:srgbClr val="99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endParaRPr lang="ru-RU" sz="2000" b="1" kern="1200" dirty="0" smtClean="0">
                        <a:solidFill>
                          <a:srgbClr val="99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ru-RU" sz="2000" b="1" kern="1200" dirty="0" smtClean="0">
                          <a:solidFill>
                            <a:srgbClr val="99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4) </a:t>
                      </a:r>
                      <a:r>
                        <a:rPr lang="ru-RU" sz="2000" b="1" i="1" kern="1200" dirty="0" smtClean="0">
                          <a:solidFill>
                            <a:srgbClr val="99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кровать </a:t>
                      </a:r>
                      <a:r>
                        <a:rPr lang="ru-RU" sz="2000" b="1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больного</a:t>
                      </a:r>
                      <a:r>
                        <a:rPr lang="ru-RU" sz="2000" b="1" kern="1200" dirty="0" smtClean="0">
                          <a:solidFill>
                            <a:srgbClr val="99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(в этом словосочетании зависимое слово </a:t>
                      </a:r>
                      <a:r>
                        <a:rPr lang="ru-RU" sz="2000" b="1" i="1" kern="1200" dirty="0" smtClean="0">
                          <a:solidFill>
                            <a:srgbClr val="99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больного —</a:t>
                      </a:r>
                      <a:r>
                        <a:rPr lang="ru-RU" sz="2000" b="1" kern="1200" dirty="0" smtClean="0">
                          <a:solidFill>
                            <a:srgbClr val="99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субстантивированное прилагательное — стоит в родительном падеже и указывает лицо, которому принадлежит то, что обозначено главным словом </a:t>
                      </a:r>
                      <a:r>
                        <a:rPr lang="ru-RU" sz="2000" b="1" i="1" kern="1200" dirty="0" smtClean="0">
                          <a:solidFill>
                            <a:srgbClr val="9933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кровать).</a:t>
                      </a:r>
                      <a:endParaRPr lang="ru-RU" sz="2000" dirty="0">
                        <a:solidFill>
                          <a:srgbClr val="993300"/>
                        </a:solidFill>
                      </a:endParaRPr>
                    </a:p>
                  </a:txBody>
                  <a:tcPr>
                    <a:solidFill>
                      <a:srgbClr val="FFFF6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71731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5144</TotalTime>
  <Words>1057</Words>
  <Application>Microsoft Office PowerPoint</Application>
  <PresentationFormat>Лист A4 (210x297 мм)</PresentationFormat>
  <Paragraphs>118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школа 13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apostol</dc:creator>
  <cp:lastModifiedBy>Пользователь Windows</cp:lastModifiedBy>
  <cp:revision>129</cp:revision>
  <dcterms:created xsi:type="dcterms:W3CDTF">2004-10-12T08:07:43Z</dcterms:created>
  <dcterms:modified xsi:type="dcterms:W3CDTF">2020-09-01T16:44:39Z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1413223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